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notesSlides/notesSlide21.xml" ContentType="application/vnd.openxmlformats-officedocument.presentationml.notesSlide+xml"/>
  <Override PartName="/ppt/charts/chart19.xml" ContentType="application/vnd.openxmlformats-officedocument.drawingml.chart+xml"/>
  <Override PartName="/ppt/notesSlides/notesSlide22.xml" ContentType="application/vnd.openxmlformats-officedocument.presentationml.notesSlide+xml"/>
  <Override PartName="/ppt/charts/chart20.xml" ContentType="application/vnd.openxmlformats-officedocument.drawingml.chart+xml"/>
  <Override PartName="/ppt/notesSlides/notesSlide23.xml" ContentType="application/vnd.openxmlformats-officedocument.presentationml.notesSlide+xml"/>
  <Override PartName="/ppt/charts/chart21.xml" ContentType="application/vnd.openxmlformats-officedocument.drawingml.chart+xml"/>
  <Override PartName="/ppt/notesSlides/notesSlide24.xml" ContentType="application/vnd.openxmlformats-officedocument.presentationml.notesSlide+xml"/>
  <Override PartName="/ppt/charts/chart22.xml" ContentType="application/vnd.openxmlformats-officedocument.drawingml.chart+xml"/>
  <Override PartName="/ppt/notesSlides/notesSlide25.xml" ContentType="application/vnd.openxmlformats-officedocument.presentationml.notesSlide+xml"/>
  <Override PartName="/ppt/charts/chart23.xml" ContentType="application/vnd.openxmlformats-officedocument.drawingml.chart+xml"/>
  <Override PartName="/ppt/notesSlides/notesSlide26.xml" ContentType="application/vnd.openxmlformats-officedocument.presentationml.notesSlide+xml"/>
  <Override PartName="/ppt/charts/chart24.xml" ContentType="application/vnd.openxmlformats-officedocument.drawingml.chart+xml"/>
  <Override PartName="/ppt/notesSlides/notesSlide27.xml" ContentType="application/vnd.openxmlformats-officedocument.presentationml.notesSlide+xml"/>
  <Override PartName="/ppt/charts/chart25.xml" ContentType="application/vnd.openxmlformats-officedocument.drawingml.chart+xml"/>
  <Override PartName="/ppt/notesSlides/notesSlide28.xml" ContentType="application/vnd.openxmlformats-officedocument.presentationml.notesSlide+xml"/>
  <Override PartName="/ppt/charts/chart26.xml" ContentType="application/vnd.openxmlformats-officedocument.drawingml.chart+xml"/>
  <Override PartName="/ppt/notesSlides/notesSlide29.xml" ContentType="application/vnd.openxmlformats-officedocument.presentationml.notesSlide+xml"/>
  <Override PartName="/ppt/charts/chart27.xml" ContentType="application/vnd.openxmlformats-officedocument.drawingml.chart+xml"/>
  <Override PartName="/ppt/notesSlides/notesSlide30.xml" ContentType="application/vnd.openxmlformats-officedocument.presentationml.notesSlide+xml"/>
  <Override PartName="/ppt/charts/chart28.xml" ContentType="application/vnd.openxmlformats-officedocument.drawingml.chart+xml"/>
  <Override PartName="/ppt/notesSlides/notesSlide31.xml" ContentType="application/vnd.openxmlformats-officedocument.presentationml.notesSlide+xml"/>
  <Override PartName="/ppt/charts/chart29.xml" ContentType="application/vnd.openxmlformats-officedocument.drawingml.chart+xml"/>
  <Override PartName="/ppt/notesSlides/notesSlide32.xml" ContentType="application/vnd.openxmlformats-officedocument.presentationml.notesSlide+xml"/>
  <Override PartName="/ppt/charts/chart30.xml" ContentType="application/vnd.openxmlformats-officedocument.drawingml.chart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97" r:id="rId34"/>
    <p:sldId id="298" r:id="rId35"/>
    <p:sldId id="299" r:id="rId36"/>
    <p:sldId id="295" r:id="rId37"/>
    <p:sldId id="296" r:id="rId38"/>
    <p:sldId id="290" r:id="rId39"/>
    <p:sldId id="291" r:id="rId40"/>
    <p:sldId id="300" r:id="rId41"/>
    <p:sldId id="301" r:id="rId42"/>
    <p:sldId id="302" r:id="rId43"/>
    <p:sldId id="303" r:id="rId44"/>
  </p:sldIdLst>
  <p:sldSz cx="9144000" cy="6858000" type="screen4x3"/>
  <p:notesSz cx="6884988" cy="100187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>
        <p:scale>
          <a:sx n="80" d="100"/>
          <a:sy n="80" d="100"/>
        </p:scale>
        <p:origin x="-204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1103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esktop\Gemeindeumfrage\Auswertung%20Gemeindeumfrage%20komplett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esktop\Gemeindeumfrage\Auswertung%20Gemeindeumfrage%20komplett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esktop\Gemeindeumfrage\Auswertung%20Gemeindeumfrage%20komplett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esktop\Gemeindeumfrage\Auswertung%20Gemeindeumfrage%20komplett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esktop\Gemeindeumfrage\Auswertung%20Gemeindeumfrage%20komplett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esktop\Gemeindeumfrage\Auswertung%20Gemeindeumfrage%20komplett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esktop\Gemeindeumfrage\Auswertung%20Gemeindeumfrage%20komplett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esktop\Gemeindeumfrage\Auswertung%20Gemeindeumfrage%20komplett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esktop\Gemeindeumfrage\Auswertung%20Gemeindeumfrage%20komplett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esktop\Gemeindeumfrage\Auswertung%20Gemeindeumfrage%20komplet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esktop\Gemeindeumfrage\Auswertung%20Gemeindeumfrage%20komplett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esktop\Gemeindeumfrage\Auswertung%20Gemeindeumfrage%20komplett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esktop\Gemeindeumfrage\Auswertung%20Gemeindeumfrage%20komplett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esktop\Gemeindeumfrage\Auswertung%20Gemeindeumfrage%20komplett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esktop\Gemeindeumfrage\Auswertung%20Gemeindeumfrage%20komplett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esktop\Gemeindeumfrage\Auswertung%20Gemeindeumfrage%20komplett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esktop\Gemeindeumfrage\Auswertung%20Gemeindeumfrage%20komplett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esktop\Gemeindeumfrage\Auswertung%20Gemeindeumfrage%20komplett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esktop\Gemeindeumfrage\Auswertung%20Gemeindeumfrage%20komplett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esktop\Gemeindeumfrage\Auswertung%20Gemeindeumfrage%20komplett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esktop\Gemeindeumfrage\Auswertung%20Gemeindeumfrage%20komplet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esktop\Gemeindeumfrage\Auswertung%20Gemeindeumfrage%20komplett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esktop\Gemeindeumfrage\Auswertung%20Gemeindeumfrage%20komplet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esktop\Gemeindeumfrage\Auswertung%20Gemeindeumfrage%20komplet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esktop\Gemeindeumfrage\Auswertung%20Gemeindeumfrage%20komplett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esktop\Gemeindeumfrage\Auswertung%20Gemeindeumfrage%20komplet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esktop\Gemeindeumfrage\Auswertung%20Gemeindeumfrage%20komplet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esktop\Gemeindeumfrage\Auswertung%20Gemeindeumfrage%20komplett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essica\Desktop\Gemeindeumfrage\Auswertung%20Gemeindeumfrage%20komplet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Gesamt!$B$3</c:f>
              <c:strCache>
                <c:ptCount val="1"/>
                <c:pt idx="0">
                  <c:v>sehr wichtig</c:v>
                </c:pt>
              </c:strCache>
            </c:strRef>
          </c:tx>
          <c:invertIfNegative val="0"/>
          <c:cat>
            <c:strRef>
              <c:f>Gesamt!$A$4:$A$13</c:f>
              <c:strCache>
                <c:ptCount val="10"/>
                <c:pt idx="0">
                  <c:v>Meine Religion ist mir</c:v>
                </c:pt>
                <c:pt idx="1">
                  <c:v>Die Taufe ist mir</c:v>
                </c:pt>
                <c:pt idx="2">
                  <c:v>Die Konfirmation ist mir</c:v>
                </c:pt>
                <c:pt idx="3">
                  <c:v>Die kirchliche Trauung ist mir</c:v>
                </c:pt>
                <c:pt idx="4">
                  <c:v>Eine kirchliche Bestattung ist mir</c:v>
                </c:pt>
                <c:pt idx="5">
                  <c:v>Gottesdienste sind mir</c:v>
                </c:pt>
                <c:pt idx="6">
                  <c:v>Beten ist für mich</c:v>
                </c:pt>
                <c:pt idx="7">
                  <c:v>Die Kirchengemeinde besser kennenzulernen ist für mich</c:v>
                </c:pt>
                <c:pt idx="8">
                  <c:v>Am kirchlichen Gemeindeleben aktiv teilzunehmen ist mir</c:v>
                </c:pt>
                <c:pt idx="9">
                  <c:v>Im Kirchenvorstand Ansprechpartner zu haben ist mir</c:v>
                </c:pt>
              </c:strCache>
            </c:strRef>
          </c:cat>
          <c:val>
            <c:numRef>
              <c:f>Gesamt!$B$4:$B$13</c:f>
              <c:numCache>
                <c:formatCode>General</c:formatCode>
                <c:ptCount val="10"/>
                <c:pt idx="0">
                  <c:v>49</c:v>
                </c:pt>
                <c:pt idx="1">
                  <c:v>61</c:v>
                </c:pt>
                <c:pt idx="2">
                  <c:v>57</c:v>
                </c:pt>
                <c:pt idx="3">
                  <c:v>69</c:v>
                </c:pt>
                <c:pt idx="4">
                  <c:v>77</c:v>
                </c:pt>
                <c:pt idx="5">
                  <c:v>23</c:v>
                </c:pt>
                <c:pt idx="6">
                  <c:v>42</c:v>
                </c:pt>
                <c:pt idx="7">
                  <c:v>11</c:v>
                </c:pt>
                <c:pt idx="8">
                  <c:v>19</c:v>
                </c:pt>
                <c:pt idx="9">
                  <c:v>21</c:v>
                </c:pt>
              </c:numCache>
            </c:numRef>
          </c:val>
        </c:ser>
        <c:ser>
          <c:idx val="1"/>
          <c:order val="1"/>
          <c:tx>
            <c:strRef>
              <c:f>Gesamt!$C$3</c:f>
              <c:strCache>
                <c:ptCount val="1"/>
                <c:pt idx="0">
                  <c:v>wichtig</c:v>
                </c:pt>
              </c:strCache>
            </c:strRef>
          </c:tx>
          <c:invertIfNegative val="0"/>
          <c:cat>
            <c:strRef>
              <c:f>Gesamt!$A$4:$A$13</c:f>
              <c:strCache>
                <c:ptCount val="10"/>
                <c:pt idx="0">
                  <c:v>Meine Religion ist mir</c:v>
                </c:pt>
                <c:pt idx="1">
                  <c:v>Die Taufe ist mir</c:v>
                </c:pt>
                <c:pt idx="2">
                  <c:v>Die Konfirmation ist mir</c:v>
                </c:pt>
                <c:pt idx="3">
                  <c:v>Die kirchliche Trauung ist mir</c:v>
                </c:pt>
                <c:pt idx="4">
                  <c:v>Eine kirchliche Bestattung ist mir</c:v>
                </c:pt>
                <c:pt idx="5">
                  <c:v>Gottesdienste sind mir</c:v>
                </c:pt>
                <c:pt idx="6">
                  <c:v>Beten ist für mich</c:v>
                </c:pt>
                <c:pt idx="7">
                  <c:v>Die Kirchengemeinde besser kennenzulernen ist für mich</c:v>
                </c:pt>
                <c:pt idx="8">
                  <c:v>Am kirchlichen Gemeindeleben aktiv teilzunehmen ist mir</c:v>
                </c:pt>
                <c:pt idx="9">
                  <c:v>Im Kirchenvorstand Ansprechpartner zu haben ist mir</c:v>
                </c:pt>
              </c:strCache>
            </c:strRef>
          </c:cat>
          <c:val>
            <c:numRef>
              <c:f>Gesamt!$C$4:$C$13</c:f>
              <c:numCache>
                <c:formatCode>General</c:formatCode>
                <c:ptCount val="10"/>
                <c:pt idx="0">
                  <c:v>95</c:v>
                </c:pt>
                <c:pt idx="1">
                  <c:v>90</c:v>
                </c:pt>
                <c:pt idx="2">
                  <c:v>87</c:v>
                </c:pt>
                <c:pt idx="3">
                  <c:v>59</c:v>
                </c:pt>
                <c:pt idx="4">
                  <c:v>70</c:v>
                </c:pt>
                <c:pt idx="5">
                  <c:v>76</c:v>
                </c:pt>
                <c:pt idx="6">
                  <c:v>69</c:v>
                </c:pt>
                <c:pt idx="7">
                  <c:v>91</c:v>
                </c:pt>
                <c:pt idx="8">
                  <c:v>66</c:v>
                </c:pt>
                <c:pt idx="9">
                  <c:v>89</c:v>
                </c:pt>
              </c:numCache>
            </c:numRef>
          </c:val>
        </c:ser>
        <c:ser>
          <c:idx val="2"/>
          <c:order val="2"/>
          <c:tx>
            <c:strRef>
              <c:f>Gesamt!$D$3</c:f>
              <c:strCache>
                <c:ptCount val="1"/>
                <c:pt idx="0">
                  <c:v>weniger wichtig</c:v>
                </c:pt>
              </c:strCache>
            </c:strRef>
          </c:tx>
          <c:invertIfNegative val="0"/>
          <c:cat>
            <c:strRef>
              <c:f>Gesamt!$A$4:$A$13</c:f>
              <c:strCache>
                <c:ptCount val="10"/>
                <c:pt idx="0">
                  <c:v>Meine Religion ist mir</c:v>
                </c:pt>
                <c:pt idx="1">
                  <c:v>Die Taufe ist mir</c:v>
                </c:pt>
                <c:pt idx="2">
                  <c:v>Die Konfirmation ist mir</c:v>
                </c:pt>
                <c:pt idx="3">
                  <c:v>Die kirchliche Trauung ist mir</c:v>
                </c:pt>
                <c:pt idx="4">
                  <c:v>Eine kirchliche Bestattung ist mir</c:v>
                </c:pt>
                <c:pt idx="5">
                  <c:v>Gottesdienste sind mir</c:v>
                </c:pt>
                <c:pt idx="6">
                  <c:v>Beten ist für mich</c:v>
                </c:pt>
                <c:pt idx="7">
                  <c:v>Die Kirchengemeinde besser kennenzulernen ist für mich</c:v>
                </c:pt>
                <c:pt idx="8">
                  <c:v>Am kirchlichen Gemeindeleben aktiv teilzunehmen ist mir</c:v>
                </c:pt>
                <c:pt idx="9">
                  <c:v>Im Kirchenvorstand Ansprechpartner zu haben ist mir</c:v>
                </c:pt>
              </c:strCache>
            </c:strRef>
          </c:cat>
          <c:val>
            <c:numRef>
              <c:f>Gesamt!$D$4:$D$13</c:f>
              <c:numCache>
                <c:formatCode>General</c:formatCode>
                <c:ptCount val="10"/>
                <c:pt idx="0">
                  <c:v>23</c:v>
                </c:pt>
                <c:pt idx="1">
                  <c:v>12</c:v>
                </c:pt>
                <c:pt idx="2">
                  <c:v>14</c:v>
                </c:pt>
                <c:pt idx="3">
                  <c:v>28</c:v>
                </c:pt>
                <c:pt idx="4">
                  <c:v>46</c:v>
                </c:pt>
                <c:pt idx="5">
                  <c:v>60</c:v>
                </c:pt>
                <c:pt idx="6">
                  <c:v>47</c:v>
                </c:pt>
                <c:pt idx="7">
                  <c:v>42</c:v>
                </c:pt>
                <c:pt idx="8">
                  <c:v>52</c:v>
                </c:pt>
                <c:pt idx="9">
                  <c:v>34</c:v>
                </c:pt>
              </c:numCache>
            </c:numRef>
          </c:val>
        </c:ser>
        <c:ser>
          <c:idx val="3"/>
          <c:order val="3"/>
          <c:tx>
            <c:strRef>
              <c:f>Gesamt!$E$3</c:f>
              <c:strCache>
                <c:ptCount val="1"/>
                <c:pt idx="0">
                  <c:v>unwichtig</c:v>
                </c:pt>
              </c:strCache>
            </c:strRef>
          </c:tx>
          <c:invertIfNegative val="0"/>
          <c:cat>
            <c:strRef>
              <c:f>Gesamt!$A$4:$A$13</c:f>
              <c:strCache>
                <c:ptCount val="10"/>
                <c:pt idx="0">
                  <c:v>Meine Religion ist mir</c:v>
                </c:pt>
                <c:pt idx="1">
                  <c:v>Die Taufe ist mir</c:v>
                </c:pt>
                <c:pt idx="2">
                  <c:v>Die Konfirmation ist mir</c:v>
                </c:pt>
                <c:pt idx="3">
                  <c:v>Die kirchliche Trauung ist mir</c:v>
                </c:pt>
                <c:pt idx="4">
                  <c:v>Eine kirchliche Bestattung ist mir</c:v>
                </c:pt>
                <c:pt idx="5">
                  <c:v>Gottesdienste sind mir</c:v>
                </c:pt>
                <c:pt idx="6">
                  <c:v>Beten ist für mich</c:v>
                </c:pt>
                <c:pt idx="7">
                  <c:v>Die Kirchengemeinde besser kennenzulernen ist für mich</c:v>
                </c:pt>
                <c:pt idx="8">
                  <c:v>Am kirchlichen Gemeindeleben aktiv teilzunehmen ist mir</c:v>
                </c:pt>
                <c:pt idx="9">
                  <c:v>Im Kirchenvorstand Ansprechpartner zu haben ist mir</c:v>
                </c:pt>
              </c:strCache>
            </c:strRef>
          </c:cat>
          <c:val>
            <c:numRef>
              <c:f>Gesamt!$E$4:$E$13</c:f>
              <c:numCache>
                <c:formatCode>General</c:formatCode>
                <c:ptCount val="10"/>
                <c:pt idx="0">
                  <c:v>3</c:v>
                </c:pt>
                <c:pt idx="1">
                  <c:v>4</c:v>
                </c:pt>
                <c:pt idx="2">
                  <c:v>5</c:v>
                </c:pt>
                <c:pt idx="3">
                  <c:v>10</c:v>
                </c:pt>
                <c:pt idx="4">
                  <c:v>6</c:v>
                </c:pt>
                <c:pt idx="5">
                  <c:v>5</c:v>
                </c:pt>
                <c:pt idx="6">
                  <c:v>5</c:v>
                </c:pt>
                <c:pt idx="7">
                  <c:v>6</c:v>
                </c:pt>
                <c:pt idx="8">
                  <c:v>7</c:v>
                </c:pt>
                <c:pt idx="9">
                  <c:v>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6615808"/>
        <c:axId val="176617344"/>
        <c:axId val="0"/>
      </c:bar3DChart>
      <c:catAx>
        <c:axId val="176615808"/>
        <c:scaling>
          <c:orientation val="minMax"/>
        </c:scaling>
        <c:delete val="0"/>
        <c:axPos val="b"/>
        <c:majorTickMark val="out"/>
        <c:minorTickMark val="none"/>
        <c:tickLblPos val="nextTo"/>
        <c:crossAx val="176617344"/>
        <c:crosses val="autoZero"/>
        <c:auto val="1"/>
        <c:lblAlgn val="ctr"/>
        <c:lblOffset val="100"/>
        <c:noMultiLvlLbl val="0"/>
      </c:catAx>
      <c:valAx>
        <c:axId val="176617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661580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Gesamt!$B$72</c:f>
              <c:strCache>
                <c:ptCount val="1"/>
                <c:pt idx="0">
                  <c:v>sehr wichtig</c:v>
                </c:pt>
              </c:strCache>
            </c:strRef>
          </c:tx>
          <c:invertIfNegative val="0"/>
          <c:cat>
            <c:strRef>
              <c:f>Gesamt!$A$73:$A$79</c:f>
              <c:strCache>
                <c:ptCount val="7"/>
                <c:pt idx="0">
                  <c:v>Gottesdienst für und mit Jugendliche (Ausrufezeichen)</c:v>
                </c:pt>
                <c:pt idx="1">
                  <c:v>Freizeiten</c:v>
                </c:pt>
                <c:pt idx="2">
                  <c:v>regelmäßige Angebote</c:v>
                </c:pt>
                <c:pt idx="3">
                  <c:v>Aktionstage</c:v>
                </c:pt>
                <c:pt idx="4">
                  <c:v>Persönliches Gesprächsangebot (Seelsorge)</c:v>
                </c:pt>
                <c:pt idx="5">
                  <c:v>Jugendleiterkarte zu erwerben</c:v>
                </c:pt>
                <c:pt idx="6">
                  <c:v>Seminare</c:v>
                </c:pt>
              </c:strCache>
            </c:strRef>
          </c:cat>
          <c:val>
            <c:numRef>
              <c:f>Gesamt!$B$73:$B$79</c:f>
              <c:numCache>
                <c:formatCode>General</c:formatCode>
                <c:ptCount val="7"/>
                <c:pt idx="0">
                  <c:v>34</c:v>
                </c:pt>
                <c:pt idx="1">
                  <c:v>30</c:v>
                </c:pt>
                <c:pt idx="2">
                  <c:v>19</c:v>
                </c:pt>
                <c:pt idx="3">
                  <c:v>20</c:v>
                </c:pt>
                <c:pt idx="4">
                  <c:v>30</c:v>
                </c:pt>
                <c:pt idx="5">
                  <c:v>22</c:v>
                </c:pt>
                <c:pt idx="6">
                  <c:v>17</c:v>
                </c:pt>
              </c:numCache>
            </c:numRef>
          </c:val>
        </c:ser>
        <c:ser>
          <c:idx val="1"/>
          <c:order val="1"/>
          <c:tx>
            <c:strRef>
              <c:f>Gesamt!$C$72</c:f>
              <c:strCache>
                <c:ptCount val="1"/>
                <c:pt idx="0">
                  <c:v>wichtig</c:v>
                </c:pt>
              </c:strCache>
            </c:strRef>
          </c:tx>
          <c:invertIfNegative val="0"/>
          <c:cat>
            <c:strRef>
              <c:f>Gesamt!$A$73:$A$79</c:f>
              <c:strCache>
                <c:ptCount val="7"/>
                <c:pt idx="0">
                  <c:v>Gottesdienst für und mit Jugendliche (Ausrufezeichen)</c:v>
                </c:pt>
                <c:pt idx="1">
                  <c:v>Freizeiten</c:v>
                </c:pt>
                <c:pt idx="2">
                  <c:v>regelmäßige Angebote</c:v>
                </c:pt>
                <c:pt idx="3">
                  <c:v>Aktionstage</c:v>
                </c:pt>
                <c:pt idx="4">
                  <c:v>Persönliches Gesprächsangebot (Seelsorge)</c:v>
                </c:pt>
                <c:pt idx="5">
                  <c:v>Jugendleiterkarte zu erwerben</c:v>
                </c:pt>
                <c:pt idx="6">
                  <c:v>Seminare</c:v>
                </c:pt>
              </c:strCache>
            </c:strRef>
          </c:cat>
          <c:val>
            <c:numRef>
              <c:f>Gesamt!$C$73:$C$79</c:f>
              <c:numCache>
                <c:formatCode>General</c:formatCode>
                <c:ptCount val="7"/>
                <c:pt idx="0">
                  <c:v>58</c:v>
                </c:pt>
                <c:pt idx="1">
                  <c:v>69</c:v>
                </c:pt>
                <c:pt idx="2">
                  <c:v>77</c:v>
                </c:pt>
                <c:pt idx="3">
                  <c:v>63</c:v>
                </c:pt>
                <c:pt idx="4">
                  <c:v>61</c:v>
                </c:pt>
                <c:pt idx="5">
                  <c:v>41</c:v>
                </c:pt>
                <c:pt idx="6">
                  <c:v>46</c:v>
                </c:pt>
              </c:numCache>
            </c:numRef>
          </c:val>
        </c:ser>
        <c:ser>
          <c:idx val="2"/>
          <c:order val="2"/>
          <c:tx>
            <c:strRef>
              <c:f>Gesamt!$D$72</c:f>
              <c:strCache>
                <c:ptCount val="1"/>
                <c:pt idx="0">
                  <c:v>weniger wichtig</c:v>
                </c:pt>
              </c:strCache>
            </c:strRef>
          </c:tx>
          <c:invertIfNegative val="0"/>
          <c:cat>
            <c:strRef>
              <c:f>Gesamt!$A$73:$A$79</c:f>
              <c:strCache>
                <c:ptCount val="7"/>
                <c:pt idx="0">
                  <c:v>Gottesdienst für und mit Jugendliche (Ausrufezeichen)</c:v>
                </c:pt>
                <c:pt idx="1">
                  <c:v>Freizeiten</c:v>
                </c:pt>
                <c:pt idx="2">
                  <c:v>regelmäßige Angebote</c:v>
                </c:pt>
                <c:pt idx="3">
                  <c:v>Aktionstage</c:v>
                </c:pt>
                <c:pt idx="4">
                  <c:v>Persönliches Gesprächsangebot (Seelsorge)</c:v>
                </c:pt>
                <c:pt idx="5">
                  <c:v>Jugendleiterkarte zu erwerben</c:v>
                </c:pt>
                <c:pt idx="6">
                  <c:v>Seminare</c:v>
                </c:pt>
              </c:strCache>
            </c:strRef>
          </c:cat>
          <c:val>
            <c:numRef>
              <c:f>Gesamt!$D$73:$D$79</c:f>
              <c:numCache>
                <c:formatCode>General</c:formatCode>
                <c:ptCount val="7"/>
                <c:pt idx="0">
                  <c:v>15</c:v>
                </c:pt>
                <c:pt idx="1">
                  <c:v>16</c:v>
                </c:pt>
                <c:pt idx="2">
                  <c:v>14</c:v>
                </c:pt>
                <c:pt idx="3">
                  <c:v>23</c:v>
                </c:pt>
                <c:pt idx="4">
                  <c:v>12</c:v>
                </c:pt>
                <c:pt idx="5">
                  <c:v>44</c:v>
                </c:pt>
                <c:pt idx="6">
                  <c:v>34</c:v>
                </c:pt>
              </c:numCache>
            </c:numRef>
          </c:val>
        </c:ser>
        <c:ser>
          <c:idx val="3"/>
          <c:order val="3"/>
          <c:tx>
            <c:strRef>
              <c:f>Gesamt!$E$72</c:f>
              <c:strCache>
                <c:ptCount val="1"/>
                <c:pt idx="0">
                  <c:v>unwichtig</c:v>
                </c:pt>
              </c:strCache>
            </c:strRef>
          </c:tx>
          <c:invertIfNegative val="0"/>
          <c:cat>
            <c:strRef>
              <c:f>Gesamt!$A$73:$A$79</c:f>
              <c:strCache>
                <c:ptCount val="7"/>
                <c:pt idx="0">
                  <c:v>Gottesdienst für und mit Jugendliche (Ausrufezeichen)</c:v>
                </c:pt>
                <c:pt idx="1">
                  <c:v>Freizeiten</c:v>
                </c:pt>
                <c:pt idx="2">
                  <c:v>regelmäßige Angebote</c:v>
                </c:pt>
                <c:pt idx="3">
                  <c:v>Aktionstage</c:v>
                </c:pt>
                <c:pt idx="4">
                  <c:v>Persönliches Gesprächsangebot (Seelsorge)</c:v>
                </c:pt>
                <c:pt idx="5">
                  <c:v>Jugendleiterkarte zu erwerben</c:v>
                </c:pt>
                <c:pt idx="6">
                  <c:v>Seminare</c:v>
                </c:pt>
              </c:strCache>
            </c:strRef>
          </c:cat>
          <c:val>
            <c:numRef>
              <c:f>Gesamt!$E$73:$E$79</c:f>
              <c:numCache>
                <c:formatCode>General</c:formatCode>
                <c:ptCount val="7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9</c:v>
                </c:pt>
                <c:pt idx="5">
                  <c:v>5</c:v>
                </c:pt>
                <c:pt idx="6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5207936"/>
        <c:axId val="195209472"/>
        <c:axId val="0"/>
      </c:bar3DChart>
      <c:catAx>
        <c:axId val="195207936"/>
        <c:scaling>
          <c:orientation val="minMax"/>
        </c:scaling>
        <c:delete val="0"/>
        <c:axPos val="b"/>
        <c:majorTickMark val="out"/>
        <c:minorTickMark val="none"/>
        <c:tickLblPos val="nextTo"/>
        <c:crossAx val="195209472"/>
        <c:crosses val="autoZero"/>
        <c:auto val="1"/>
        <c:lblAlgn val="ctr"/>
        <c:lblOffset val="100"/>
        <c:noMultiLvlLbl val="0"/>
      </c:catAx>
      <c:valAx>
        <c:axId val="1952094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5207936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Männer!$B$323</c:f>
              <c:strCache>
                <c:ptCount val="1"/>
                <c:pt idx="0">
                  <c:v>sehr wichtig</c:v>
                </c:pt>
              </c:strCache>
            </c:strRef>
          </c:tx>
          <c:invertIfNegative val="0"/>
          <c:cat>
            <c:strRef>
              <c:f>Männer!$A$324:$A$330</c:f>
              <c:strCache>
                <c:ptCount val="7"/>
                <c:pt idx="0">
                  <c:v>Gottesdienst für und mit Jugendliche (Ausrufezeichen)</c:v>
                </c:pt>
                <c:pt idx="1">
                  <c:v>Freizeiten</c:v>
                </c:pt>
                <c:pt idx="2">
                  <c:v>regelmäßige Angebote</c:v>
                </c:pt>
                <c:pt idx="3">
                  <c:v>Aktionstage</c:v>
                </c:pt>
                <c:pt idx="4">
                  <c:v>Persönliches Gesprächsangebot (Seelsorge)</c:v>
                </c:pt>
                <c:pt idx="5">
                  <c:v>Jugendleiterkarte zu erwerben</c:v>
                </c:pt>
                <c:pt idx="6">
                  <c:v>Seminare</c:v>
                </c:pt>
              </c:strCache>
            </c:strRef>
          </c:cat>
          <c:val>
            <c:numRef>
              <c:f>Männer!$B$324:$B$330</c:f>
              <c:numCache>
                <c:formatCode>General</c:formatCode>
                <c:ptCount val="7"/>
                <c:pt idx="0">
                  <c:v>4</c:v>
                </c:pt>
                <c:pt idx="1">
                  <c:v>8</c:v>
                </c:pt>
                <c:pt idx="2">
                  <c:v>3</c:v>
                </c:pt>
                <c:pt idx="3">
                  <c:v>4</c:v>
                </c:pt>
                <c:pt idx="4">
                  <c:v>8</c:v>
                </c:pt>
                <c:pt idx="5">
                  <c:v>4</c:v>
                </c:pt>
                <c:pt idx="6">
                  <c:v>5</c:v>
                </c:pt>
              </c:numCache>
            </c:numRef>
          </c:val>
        </c:ser>
        <c:ser>
          <c:idx val="1"/>
          <c:order val="1"/>
          <c:tx>
            <c:strRef>
              <c:f>Männer!$C$323</c:f>
              <c:strCache>
                <c:ptCount val="1"/>
                <c:pt idx="0">
                  <c:v>wichtig</c:v>
                </c:pt>
              </c:strCache>
            </c:strRef>
          </c:tx>
          <c:invertIfNegative val="0"/>
          <c:cat>
            <c:strRef>
              <c:f>Männer!$A$324:$A$330</c:f>
              <c:strCache>
                <c:ptCount val="7"/>
                <c:pt idx="0">
                  <c:v>Gottesdienst für und mit Jugendliche (Ausrufezeichen)</c:v>
                </c:pt>
                <c:pt idx="1">
                  <c:v>Freizeiten</c:v>
                </c:pt>
                <c:pt idx="2">
                  <c:v>regelmäßige Angebote</c:v>
                </c:pt>
                <c:pt idx="3">
                  <c:v>Aktionstage</c:v>
                </c:pt>
                <c:pt idx="4">
                  <c:v>Persönliches Gesprächsangebot (Seelsorge)</c:v>
                </c:pt>
                <c:pt idx="5">
                  <c:v>Jugendleiterkarte zu erwerben</c:v>
                </c:pt>
                <c:pt idx="6">
                  <c:v>Seminare</c:v>
                </c:pt>
              </c:strCache>
            </c:strRef>
          </c:cat>
          <c:val>
            <c:numRef>
              <c:f>Männer!$C$324:$C$330</c:f>
              <c:numCache>
                <c:formatCode>General</c:formatCode>
                <c:ptCount val="7"/>
                <c:pt idx="0">
                  <c:v>19</c:v>
                </c:pt>
                <c:pt idx="1">
                  <c:v>19</c:v>
                </c:pt>
                <c:pt idx="2">
                  <c:v>23</c:v>
                </c:pt>
                <c:pt idx="3">
                  <c:v>18</c:v>
                </c:pt>
                <c:pt idx="4">
                  <c:v>19</c:v>
                </c:pt>
                <c:pt idx="5">
                  <c:v>14</c:v>
                </c:pt>
                <c:pt idx="6">
                  <c:v>13</c:v>
                </c:pt>
              </c:numCache>
            </c:numRef>
          </c:val>
        </c:ser>
        <c:ser>
          <c:idx val="2"/>
          <c:order val="2"/>
          <c:tx>
            <c:strRef>
              <c:f>Männer!$D$323</c:f>
              <c:strCache>
                <c:ptCount val="1"/>
                <c:pt idx="0">
                  <c:v>weniger wichtig</c:v>
                </c:pt>
              </c:strCache>
            </c:strRef>
          </c:tx>
          <c:invertIfNegative val="0"/>
          <c:cat>
            <c:strRef>
              <c:f>Männer!$A$324:$A$330</c:f>
              <c:strCache>
                <c:ptCount val="7"/>
                <c:pt idx="0">
                  <c:v>Gottesdienst für und mit Jugendliche (Ausrufezeichen)</c:v>
                </c:pt>
                <c:pt idx="1">
                  <c:v>Freizeiten</c:v>
                </c:pt>
                <c:pt idx="2">
                  <c:v>regelmäßige Angebote</c:v>
                </c:pt>
                <c:pt idx="3">
                  <c:v>Aktionstage</c:v>
                </c:pt>
                <c:pt idx="4">
                  <c:v>Persönliches Gesprächsangebot (Seelsorge)</c:v>
                </c:pt>
                <c:pt idx="5">
                  <c:v>Jugendleiterkarte zu erwerben</c:v>
                </c:pt>
                <c:pt idx="6">
                  <c:v>Seminare</c:v>
                </c:pt>
              </c:strCache>
            </c:strRef>
          </c:cat>
          <c:val>
            <c:numRef>
              <c:f>Männer!$D$324:$D$330</c:f>
              <c:numCache>
                <c:formatCode>General</c:formatCode>
                <c:ptCount val="7"/>
                <c:pt idx="0">
                  <c:v>7</c:v>
                </c:pt>
                <c:pt idx="1">
                  <c:v>6</c:v>
                </c:pt>
                <c:pt idx="2">
                  <c:v>5</c:v>
                </c:pt>
                <c:pt idx="3">
                  <c:v>8</c:v>
                </c:pt>
                <c:pt idx="4">
                  <c:v>2</c:v>
                </c:pt>
                <c:pt idx="5">
                  <c:v>11</c:v>
                </c:pt>
                <c:pt idx="6">
                  <c:v>10</c:v>
                </c:pt>
              </c:numCache>
            </c:numRef>
          </c:val>
        </c:ser>
        <c:ser>
          <c:idx val="3"/>
          <c:order val="3"/>
          <c:tx>
            <c:strRef>
              <c:f>Männer!$E$323</c:f>
              <c:strCache>
                <c:ptCount val="1"/>
                <c:pt idx="0">
                  <c:v>unwichtig</c:v>
                </c:pt>
              </c:strCache>
            </c:strRef>
          </c:tx>
          <c:invertIfNegative val="0"/>
          <c:cat>
            <c:strRef>
              <c:f>Männer!$A$324:$A$330</c:f>
              <c:strCache>
                <c:ptCount val="7"/>
                <c:pt idx="0">
                  <c:v>Gottesdienst für und mit Jugendliche (Ausrufezeichen)</c:v>
                </c:pt>
                <c:pt idx="1">
                  <c:v>Freizeiten</c:v>
                </c:pt>
                <c:pt idx="2">
                  <c:v>regelmäßige Angebote</c:v>
                </c:pt>
                <c:pt idx="3">
                  <c:v>Aktionstage</c:v>
                </c:pt>
                <c:pt idx="4">
                  <c:v>Persönliches Gesprächsangebot (Seelsorge)</c:v>
                </c:pt>
                <c:pt idx="5">
                  <c:v>Jugendleiterkarte zu erwerben</c:v>
                </c:pt>
                <c:pt idx="6">
                  <c:v>Seminare</c:v>
                </c:pt>
              </c:strCache>
            </c:strRef>
          </c:cat>
          <c:val>
            <c:numRef>
              <c:f>Männer!$E$324:$E$330</c:f>
              <c:numCache>
                <c:formatCode>General</c:formatCode>
                <c:ptCount val="7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6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5267968"/>
        <c:axId val="195290240"/>
        <c:axId val="0"/>
      </c:bar3DChart>
      <c:catAx>
        <c:axId val="195267968"/>
        <c:scaling>
          <c:orientation val="minMax"/>
        </c:scaling>
        <c:delete val="0"/>
        <c:axPos val="b"/>
        <c:majorTickMark val="out"/>
        <c:minorTickMark val="none"/>
        <c:tickLblPos val="nextTo"/>
        <c:crossAx val="195290240"/>
        <c:crosses val="autoZero"/>
        <c:auto val="1"/>
        <c:lblAlgn val="ctr"/>
        <c:lblOffset val="100"/>
        <c:noMultiLvlLbl val="0"/>
      </c:catAx>
      <c:valAx>
        <c:axId val="1952902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526796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Frauen!$B$312</c:f>
              <c:strCache>
                <c:ptCount val="1"/>
                <c:pt idx="0">
                  <c:v>sehr wichtig</c:v>
                </c:pt>
              </c:strCache>
            </c:strRef>
          </c:tx>
          <c:invertIfNegative val="0"/>
          <c:cat>
            <c:strRef>
              <c:f>Frauen!$A$313:$A$319</c:f>
              <c:strCache>
                <c:ptCount val="7"/>
                <c:pt idx="0">
                  <c:v>Gottesdienst für und mit Jugendliche (Ausrufezeichen)</c:v>
                </c:pt>
                <c:pt idx="1">
                  <c:v>Freizeiten</c:v>
                </c:pt>
                <c:pt idx="2">
                  <c:v>regelmäßige Angebote</c:v>
                </c:pt>
                <c:pt idx="3">
                  <c:v>Aktionstage</c:v>
                </c:pt>
                <c:pt idx="4">
                  <c:v>Persönliches Gesprächsangebot (Seelsorge)</c:v>
                </c:pt>
                <c:pt idx="5">
                  <c:v>Jugendleiterkarte zu erwerben</c:v>
                </c:pt>
                <c:pt idx="6">
                  <c:v>Seminare</c:v>
                </c:pt>
              </c:strCache>
            </c:strRef>
          </c:cat>
          <c:val>
            <c:numRef>
              <c:f>Frauen!$B$313:$B$319</c:f>
              <c:numCache>
                <c:formatCode>General</c:formatCode>
                <c:ptCount val="7"/>
                <c:pt idx="0">
                  <c:v>30</c:v>
                </c:pt>
                <c:pt idx="1">
                  <c:v>22</c:v>
                </c:pt>
                <c:pt idx="2">
                  <c:v>16</c:v>
                </c:pt>
                <c:pt idx="3">
                  <c:v>16</c:v>
                </c:pt>
                <c:pt idx="4">
                  <c:v>22</c:v>
                </c:pt>
                <c:pt idx="5">
                  <c:v>18</c:v>
                </c:pt>
                <c:pt idx="6">
                  <c:v>12</c:v>
                </c:pt>
              </c:numCache>
            </c:numRef>
          </c:val>
        </c:ser>
        <c:ser>
          <c:idx val="1"/>
          <c:order val="1"/>
          <c:tx>
            <c:strRef>
              <c:f>Frauen!$C$312</c:f>
              <c:strCache>
                <c:ptCount val="1"/>
                <c:pt idx="0">
                  <c:v>wichtig</c:v>
                </c:pt>
              </c:strCache>
            </c:strRef>
          </c:tx>
          <c:invertIfNegative val="0"/>
          <c:cat>
            <c:strRef>
              <c:f>Frauen!$A$313:$A$319</c:f>
              <c:strCache>
                <c:ptCount val="7"/>
                <c:pt idx="0">
                  <c:v>Gottesdienst für und mit Jugendliche (Ausrufezeichen)</c:v>
                </c:pt>
                <c:pt idx="1">
                  <c:v>Freizeiten</c:v>
                </c:pt>
                <c:pt idx="2">
                  <c:v>regelmäßige Angebote</c:v>
                </c:pt>
                <c:pt idx="3">
                  <c:v>Aktionstage</c:v>
                </c:pt>
                <c:pt idx="4">
                  <c:v>Persönliches Gesprächsangebot (Seelsorge)</c:v>
                </c:pt>
                <c:pt idx="5">
                  <c:v>Jugendleiterkarte zu erwerben</c:v>
                </c:pt>
                <c:pt idx="6">
                  <c:v>Seminare</c:v>
                </c:pt>
              </c:strCache>
            </c:strRef>
          </c:cat>
          <c:val>
            <c:numRef>
              <c:f>Frauen!$C$313:$C$319</c:f>
              <c:numCache>
                <c:formatCode>General</c:formatCode>
                <c:ptCount val="7"/>
                <c:pt idx="0">
                  <c:v>39</c:v>
                </c:pt>
                <c:pt idx="1">
                  <c:v>50</c:v>
                </c:pt>
                <c:pt idx="2">
                  <c:v>54</c:v>
                </c:pt>
                <c:pt idx="3">
                  <c:v>45</c:v>
                </c:pt>
                <c:pt idx="4">
                  <c:v>42</c:v>
                </c:pt>
                <c:pt idx="5">
                  <c:v>27</c:v>
                </c:pt>
                <c:pt idx="6">
                  <c:v>33</c:v>
                </c:pt>
              </c:numCache>
            </c:numRef>
          </c:val>
        </c:ser>
        <c:ser>
          <c:idx val="2"/>
          <c:order val="2"/>
          <c:tx>
            <c:strRef>
              <c:f>Frauen!$D$312</c:f>
              <c:strCache>
                <c:ptCount val="1"/>
                <c:pt idx="0">
                  <c:v>weniger wichtig</c:v>
                </c:pt>
              </c:strCache>
            </c:strRef>
          </c:tx>
          <c:invertIfNegative val="0"/>
          <c:cat>
            <c:strRef>
              <c:f>Frauen!$A$313:$A$319</c:f>
              <c:strCache>
                <c:ptCount val="7"/>
                <c:pt idx="0">
                  <c:v>Gottesdienst für und mit Jugendliche (Ausrufezeichen)</c:v>
                </c:pt>
                <c:pt idx="1">
                  <c:v>Freizeiten</c:v>
                </c:pt>
                <c:pt idx="2">
                  <c:v>regelmäßige Angebote</c:v>
                </c:pt>
                <c:pt idx="3">
                  <c:v>Aktionstage</c:v>
                </c:pt>
                <c:pt idx="4">
                  <c:v>Persönliches Gesprächsangebot (Seelsorge)</c:v>
                </c:pt>
                <c:pt idx="5">
                  <c:v>Jugendleiterkarte zu erwerben</c:v>
                </c:pt>
                <c:pt idx="6">
                  <c:v>Seminare</c:v>
                </c:pt>
              </c:strCache>
            </c:strRef>
          </c:cat>
          <c:val>
            <c:numRef>
              <c:f>Frauen!$D$313:$D$319</c:f>
              <c:numCache>
                <c:formatCode>General</c:formatCode>
                <c:ptCount val="7"/>
                <c:pt idx="0">
                  <c:v>8</c:v>
                </c:pt>
                <c:pt idx="1">
                  <c:v>10</c:v>
                </c:pt>
                <c:pt idx="2">
                  <c:v>9</c:v>
                </c:pt>
                <c:pt idx="3">
                  <c:v>15</c:v>
                </c:pt>
                <c:pt idx="4">
                  <c:v>10</c:v>
                </c:pt>
                <c:pt idx="5">
                  <c:v>30</c:v>
                </c:pt>
                <c:pt idx="6">
                  <c:v>24</c:v>
                </c:pt>
              </c:numCache>
            </c:numRef>
          </c:val>
        </c:ser>
        <c:ser>
          <c:idx val="3"/>
          <c:order val="3"/>
          <c:tx>
            <c:strRef>
              <c:f>Frauen!$E$312</c:f>
              <c:strCache>
                <c:ptCount val="1"/>
                <c:pt idx="0">
                  <c:v>unwichtig</c:v>
                </c:pt>
              </c:strCache>
            </c:strRef>
          </c:tx>
          <c:invertIfNegative val="0"/>
          <c:cat>
            <c:strRef>
              <c:f>Frauen!$A$313:$A$319</c:f>
              <c:strCache>
                <c:ptCount val="7"/>
                <c:pt idx="0">
                  <c:v>Gottesdienst für und mit Jugendliche (Ausrufezeichen)</c:v>
                </c:pt>
                <c:pt idx="1">
                  <c:v>Freizeiten</c:v>
                </c:pt>
                <c:pt idx="2">
                  <c:v>regelmäßige Angebote</c:v>
                </c:pt>
                <c:pt idx="3">
                  <c:v>Aktionstage</c:v>
                </c:pt>
                <c:pt idx="4">
                  <c:v>Persönliches Gesprächsangebot (Seelsorge)</c:v>
                </c:pt>
                <c:pt idx="5">
                  <c:v>Jugendleiterkarte zu erwerben</c:v>
                </c:pt>
                <c:pt idx="6">
                  <c:v>Seminare</c:v>
                </c:pt>
              </c:strCache>
            </c:strRef>
          </c:cat>
          <c:val>
            <c:numRef>
              <c:f>Frauen!$E$313:$E$319</c:f>
              <c:numCache>
                <c:formatCode>General</c:formatCode>
                <c:ptCount val="7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</c:v>
                </c:pt>
                <c:pt idx="4">
                  <c:v>6</c:v>
                </c:pt>
                <c:pt idx="5">
                  <c:v>3</c:v>
                </c:pt>
                <c:pt idx="6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5328256"/>
        <c:axId val="195346432"/>
        <c:axId val="0"/>
      </c:bar3DChart>
      <c:catAx>
        <c:axId val="195328256"/>
        <c:scaling>
          <c:orientation val="minMax"/>
        </c:scaling>
        <c:delete val="0"/>
        <c:axPos val="b"/>
        <c:majorTickMark val="out"/>
        <c:minorTickMark val="none"/>
        <c:tickLblPos val="nextTo"/>
        <c:crossAx val="195346432"/>
        <c:crosses val="autoZero"/>
        <c:auto val="1"/>
        <c:lblAlgn val="ctr"/>
        <c:lblOffset val="100"/>
        <c:noMultiLvlLbl val="0"/>
      </c:catAx>
      <c:valAx>
        <c:axId val="195346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53282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Gesamt!$B$86</c:f>
              <c:strCache>
                <c:ptCount val="1"/>
                <c:pt idx="0">
                  <c:v>sehr wichtig</c:v>
                </c:pt>
              </c:strCache>
            </c:strRef>
          </c:tx>
          <c:invertIfNegative val="0"/>
          <c:cat>
            <c:strRef>
              <c:f>Gesamt!$A$87:$A$94</c:f>
              <c:strCache>
                <c:ptCount val="8"/>
                <c:pt idx="0">
                  <c:v>Angebote 30+</c:v>
                </c:pt>
                <c:pt idx="1">
                  <c:v>Angebote für Paare</c:v>
                </c:pt>
                <c:pt idx="2">
                  <c:v>Geschlechtsspezifische Gruppen</c:v>
                </c:pt>
                <c:pt idx="3">
                  <c:v>Angebote für Alleinlebende</c:v>
                </c:pt>
                <c:pt idx="4">
                  <c:v>Bibelarbeit/Hauskreis</c:v>
                </c:pt>
                <c:pt idx="5">
                  <c:v>Selbsthilfegruppen</c:v>
                </c:pt>
                <c:pt idx="6">
                  <c:v>Freizeit, Ausflüge, Städtetouren</c:v>
                </c:pt>
                <c:pt idx="7">
                  <c:v>Glaubenskurse/Bildungsangebote</c:v>
                </c:pt>
              </c:strCache>
            </c:strRef>
          </c:cat>
          <c:val>
            <c:numRef>
              <c:f>Gesamt!$B$87:$B$94</c:f>
              <c:numCache>
                <c:formatCode>General</c:formatCode>
                <c:ptCount val="8"/>
                <c:pt idx="0">
                  <c:v>13</c:v>
                </c:pt>
                <c:pt idx="1">
                  <c:v>10</c:v>
                </c:pt>
                <c:pt idx="2">
                  <c:v>10</c:v>
                </c:pt>
                <c:pt idx="3">
                  <c:v>30</c:v>
                </c:pt>
                <c:pt idx="4">
                  <c:v>15</c:v>
                </c:pt>
                <c:pt idx="5">
                  <c:v>34</c:v>
                </c:pt>
                <c:pt idx="6">
                  <c:v>23</c:v>
                </c:pt>
                <c:pt idx="7">
                  <c:v>11</c:v>
                </c:pt>
              </c:numCache>
            </c:numRef>
          </c:val>
        </c:ser>
        <c:ser>
          <c:idx val="1"/>
          <c:order val="1"/>
          <c:tx>
            <c:strRef>
              <c:f>Gesamt!$C$86</c:f>
              <c:strCache>
                <c:ptCount val="1"/>
                <c:pt idx="0">
                  <c:v>wichtig</c:v>
                </c:pt>
              </c:strCache>
            </c:strRef>
          </c:tx>
          <c:invertIfNegative val="0"/>
          <c:cat>
            <c:strRef>
              <c:f>Gesamt!$A$87:$A$94</c:f>
              <c:strCache>
                <c:ptCount val="8"/>
                <c:pt idx="0">
                  <c:v>Angebote 30+</c:v>
                </c:pt>
                <c:pt idx="1">
                  <c:v>Angebote für Paare</c:v>
                </c:pt>
                <c:pt idx="2">
                  <c:v>Geschlechtsspezifische Gruppen</c:v>
                </c:pt>
                <c:pt idx="3">
                  <c:v>Angebote für Alleinlebende</c:v>
                </c:pt>
                <c:pt idx="4">
                  <c:v>Bibelarbeit/Hauskreis</c:v>
                </c:pt>
                <c:pt idx="5">
                  <c:v>Selbsthilfegruppen</c:v>
                </c:pt>
                <c:pt idx="6">
                  <c:v>Freizeit, Ausflüge, Städtetouren</c:v>
                </c:pt>
                <c:pt idx="7">
                  <c:v>Glaubenskurse/Bildungsangebote</c:v>
                </c:pt>
              </c:strCache>
            </c:strRef>
          </c:cat>
          <c:val>
            <c:numRef>
              <c:f>Gesamt!$C$87:$C$94</c:f>
              <c:numCache>
                <c:formatCode>General</c:formatCode>
                <c:ptCount val="8"/>
                <c:pt idx="0">
                  <c:v>57</c:v>
                </c:pt>
                <c:pt idx="1">
                  <c:v>51</c:v>
                </c:pt>
                <c:pt idx="2">
                  <c:v>36</c:v>
                </c:pt>
                <c:pt idx="3">
                  <c:v>61</c:v>
                </c:pt>
                <c:pt idx="4">
                  <c:v>37</c:v>
                </c:pt>
                <c:pt idx="5">
                  <c:v>54</c:v>
                </c:pt>
                <c:pt idx="6">
                  <c:v>70</c:v>
                </c:pt>
                <c:pt idx="7">
                  <c:v>62</c:v>
                </c:pt>
              </c:numCache>
            </c:numRef>
          </c:val>
        </c:ser>
        <c:ser>
          <c:idx val="2"/>
          <c:order val="2"/>
          <c:tx>
            <c:strRef>
              <c:f>Gesamt!$D$86</c:f>
              <c:strCache>
                <c:ptCount val="1"/>
                <c:pt idx="0">
                  <c:v>weniger wichtig</c:v>
                </c:pt>
              </c:strCache>
            </c:strRef>
          </c:tx>
          <c:invertIfNegative val="0"/>
          <c:cat>
            <c:strRef>
              <c:f>Gesamt!$A$87:$A$94</c:f>
              <c:strCache>
                <c:ptCount val="8"/>
                <c:pt idx="0">
                  <c:v>Angebote 30+</c:v>
                </c:pt>
                <c:pt idx="1">
                  <c:v>Angebote für Paare</c:v>
                </c:pt>
                <c:pt idx="2">
                  <c:v>Geschlechtsspezifische Gruppen</c:v>
                </c:pt>
                <c:pt idx="3">
                  <c:v>Angebote für Alleinlebende</c:v>
                </c:pt>
                <c:pt idx="4">
                  <c:v>Bibelarbeit/Hauskreis</c:v>
                </c:pt>
                <c:pt idx="5">
                  <c:v>Selbsthilfegruppen</c:v>
                </c:pt>
                <c:pt idx="6">
                  <c:v>Freizeit, Ausflüge, Städtetouren</c:v>
                </c:pt>
                <c:pt idx="7">
                  <c:v>Glaubenskurse/Bildungsangebote</c:v>
                </c:pt>
              </c:strCache>
            </c:strRef>
          </c:cat>
          <c:val>
            <c:numRef>
              <c:f>Gesamt!$D$87:$D$94</c:f>
              <c:numCache>
                <c:formatCode>General</c:formatCode>
                <c:ptCount val="8"/>
                <c:pt idx="0">
                  <c:v>35</c:v>
                </c:pt>
                <c:pt idx="1">
                  <c:v>54</c:v>
                </c:pt>
                <c:pt idx="2">
                  <c:v>54</c:v>
                </c:pt>
                <c:pt idx="3">
                  <c:v>26</c:v>
                </c:pt>
                <c:pt idx="4">
                  <c:v>57</c:v>
                </c:pt>
                <c:pt idx="5">
                  <c:v>28</c:v>
                </c:pt>
                <c:pt idx="6">
                  <c:v>28</c:v>
                </c:pt>
                <c:pt idx="7">
                  <c:v>35</c:v>
                </c:pt>
              </c:numCache>
            </c:numRef>
          </c:val>
        </c:ser>
        <c:ser>
          <c:idx val="3"/>
          <c:order val="3"/>
          <c:tx>
            <c:strRef>
              <c:f>Gesamt!$E$86</c:f>
              <c:strCache>
                <c:ptCount val="1"/>
                <c:pt idx="0">
                  <c:v>unwichtig</c:v>
                </c:pt>
              </c:strCache>
            </c:strRef>
          </c:tx>
          <c:invertIfNegative val="0"/>
          <c:cat>
            <c:strRef>
              <c:f>Gesamt!$A$87:$A$94</c:f>
              <c:strCache>
                <c:ptCount val="8"/>
                <c:pt idx="0">
                  <c:v>Angebote 30+</c:v>
                </c:pt>
                <c:pt idx="1">
                  <c:v>Angebote für Paare</c:v>
                </c:pt>
                <c:pt idx="2">
                  <c:v>Geschlechtsspezifische Gruppen</c:v>
                </c:pt>
                <c:pt idx="3">
                  <c:v>Angebote für Alleinlebende</c:v>
                </c:pt>
                <c:pt idx="4">
                  <c:v>Bibelarbeit/Hauskreis</c:v>
                </c:pt>
                <c:pt idx="5">
                  <c:v>Selbsthilfegruppen</c:v>
                </c:pt>
                <c:pt idx="6">
                  <c:v>Freizeit, Ausflüge, Städtetouren</c:v>
                </c:pt>
                <c:pt idx="7">
                  <c:v>Glaubenskurse/Bildungsangebote</c:v>
                </c:pt>
              </c:strCache>
            </c:strRef>
          </c:cat>
          <c:val>
            <c:numRef>
              <c:f>Gesamt!$E$87:$E$94</c:f>
              <c:numCache>
                <c:formatCode>General</c:formatCode>
                <c:ptCount val="8"/>
                <c:pt idx="0">
                  <c:v>8</c:v>
                </c:pt>
                <c:pt idx="1">
                  <c:v>8</c:v>
                </c:pt>
                <c:pt idx="2">
                  <c:v>18</c:v>
                </c:pt>
                <c:pt idx="3">
                  <c:v>10</c:v>
                </c:pt>
                <c:pt idx="4">
                  <c:v>12</c:v>
                </c:pt>
                <c:pt idx="5">
                  <c:v>5</c:v>
                </c:pt>
                <c:pt idx="6">
                  <c:v>7</c:v>
                </c:pt>
                <c:pt idx="7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4864256"/>
        <c:axId val="194865792"/>
        <c:axId val="0"/>
      </c:bar3DChart>
      <c:catAx>
        <c:axId val="194864256"/>
        <c:scaling>
          <c:orientation val="minMax"/>
        </c:scaling>
        <c:delete val="0"/>
        <c:axPos val="b"/>
        <c:majorTickMark val="out"/>
        <c:minorTickMark val="none"/>
        <c:tickLblPos val="nextTo"/>
        <c:crossAx val="194865792"/>
        <c:crosses val="autoZero"/>
        <c:auto val="1"/>
        <c:lblAlgn val="ctr"/>
        <c:lblOffset val="100"/>
        <c:noMultiLvlLbl val="0"/>
      </c:catAx>
      <c:valAx>
        <c:axId val="194865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486425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Männer!$B$409</c:f>
              <c:strCache>
                <c:ptCount val="1"/>
                <c:pt idx="0">
                  <c:v>sehr wichtig</c:v>
                </c:pt>
              </c:strCache>
            </c:strRef>
          </c:tx>
          <c:invertIfNegative val="0"/>
          <c:cat>
            <c:strRef>
              <c:f>Männer!$A$410:$A$417</c:f>
              <c:strCache>
                <c:ptCount val="8"/>
                <c:pt idx="0">
                  <c:v>Angebote 30+</c:v>
                </c:pt>
                <c:pt idx="1">
                  <c:v>Angebote für Paare</c:v>
                </c:pt>
                <c:pt idx="2">
                  <c:v>Geschlechtsspezifische Gruppen</c:v>
                </c:pt>
                <c:pt idx="3">
                  <c:v>Angebote für Alleinlebende</c:v>
                </c:pt>
                <c:pt idx="4">
                  <c:v>Bibelarbeit/Hauskreis</c:v>
                </c:pt>
                <c:pt idx="5">
                  <c:v>Selbsthilfegruppen</c:v>
                </c:pt>
                <c:pt idx="6">
                  <c:v>Freizeit, Ausflüge, Städtetouren</c:v>
                </c:pt>
                <c:pt idx="7">
                  <c:v>Glaubenskurse/Bildungsangebote</c:v>
                </c:pt>
              </c:strCache>
            </c:strRef>
          </c:cat>
          <c:val>
            <c:numRef>
              <c:f>Männer!$B$410:$B$417</c:f>
              <c:numCache>
                <c:formatCode>General</c:formatCode>
                <c:ptCount val="8"/>
                <c:pt idx="0">
                  <c:v>4</c:v>
                </c:pt>
                <c:pt idx="1">
                  <c:v>1</c:v>
                </c:pt>
                <c:pt idx="2">
                  <c:v>1</c:v>
                </c:pt>
                <c:pt idx="3">
                  <c:v>4</c:v>
                </c:pt>
                <c:pt idx="4">
                  <c:v>4</c:v>
                </c:pt>
                <c:pt idx="5">
                  <c:v>11</c:v>
                </c:pt>
                <c:pt idx="6">
                  <c:v>6</c:v>
                </c:pt>
                <c:pt idx="7">
                  <c:v>3</c:v>
                </c:pt>
              </c:numCache>
            </c:numRef>
          </c:val>
        </c:ser>
        <c:ser>
          <c:idx val="1"/>
          <c:order val="1"/>
          <c:tx>
            <c:strRef>
              <c:f>Männer!$C$409</c:f>
              <c:strCache>
                <c:ptCount val="1"/>
                <c:pt idx="0">
                  <c:v>wichtig</c:v>
                </c:pt>
              </c:strCache>
            </c:strRef>
          </c:tx>
          <c:invertIfNegative val="0"/>
          <c:cat>
            <c:strRef>
              <c:f>Männer!$A$410:$A$417</c:f>
              <c:strCache>
                <c:ptCount val="8"/>
                <c:pt idx="0">
                  <c:v>Angebote 30+</c:v>
                </c:pt>
                <c:pt idx="1">
                  <c:v>Angebote für Paare</c:v>
                </c:pt>
                <c:pt idx="2">
                  <c:v>Geschlechtsspezifische Gruppen</c:v>
                </c:pt>
                <c:pt idx="3">
                  <c:v>Angebote für Alleinlebende</c:v>
                </c:pt>
                <c:pt idx="4">
                  <c:v>Bibelarbeit/Hauskreis</c:v>
                </c:pt>
                <c:pt idx="5">
                  <c:v>Selbsthilfegruppen</c:v>
                </c:pt>
                <c:pt idx="6">
                  <c:v>Freizeit, Ausflüge, Städtetouren</c:v>
                </c:pt>
                <c:pt idx="7">
                  <c:v>Glaubenskurse/Bildungsangebote</c:v>
                </c:pt>
              </c:strCache>
            </c:strRef>
          </c:cat>
          <c:val>
            <c:numRef>
              <c:f>Männer!$C$410:$C$417</c:f>
              <c:numCache>
                <c:formatCode>General</c:formatCode>
                <c:ptCount val="8"/>
                <c:pt idx="0">
                  <c:v>19</c:v>
                </c:pt>
                <c:pt idx="1">
                  <c:v>20</c:v>
                </c:pt>
                <c:pt idx="2">
                  <c:v>10</c:v>
                </c:pt>
                <c:pt idx="3">
                  <c:v>25</c:v>
                </c:pt>
                <c:pt idx="4">
                  <c:v>10</c:v>
                </c:pt>
                <c:pt idx="5">
                  <c:v>20</c:v>
                </c:pt>
                <c:pt idx="6">
                  <c:v>23</c:v>
                </c:pt>
                <c:pt idx="7">
                  <c:v>19</c:v>
                </c:pt>
              </c:numCache>
            </c:numRef>
          </c:val>
        </c:ser>
        <c:ser>
          <c:idx val="2"/>
          <c:order val="2"/>
          <c:tx>
            <c:strRef>
              <c:f>Männer!$D$409</c:f>
              <c:strCache>
                <c:ptCount val="1"/>
                <c:pt idx="0">
                  <c:v>weniger wichtig</c:v>
                </c:pt>
              </c:strCache>
            </c:strRef>
          </c:tx>
          <c:invertIfNegative val="0"/>
          <c:cat>
            <c:strRef>
              <c:f>Männer!$A$410:$A$417</c:f>
              <c:strCache>
                <c:ptCount val="8"/>
                <c:pt idx="0">
                  <c:v>Angebote 30+</c:v>
                </c:pt>
                <c:pt idx="1">
                  <c:v>Angebote für Paare</c:v>
                </c:pt>
                <c:pt idx="2">
                  <c:v>Geschlechtsspezifische Gruppen</c:v>
                </c:pt>
                <c:pt idx="3">
                  <c:v>Angebote für Alleinlebende</c:v>
                </c:pt>
                <c:pt idx="4">
                  <c:v>Bibelarbeit/Hauskreis</c:v>
                </c:pt>
                <c:pt idx="5">
                  <c:v>Selbsthilfegruppen</c:v>
                </c:pt>
                <c:pt idx="6">
                  <c:v>Freizeit, Ausflüge, Städtetouren</c:v>
                </c:pt>
                <c:pt idx="7">
                  <c:v>Glaubenskurse/Bildungsangebote</c:v>
                </c:pt>
              </c:strCache>
            </c:strRef>
          </c:cat>
          <c:val>
            <c:numRef>
              <c:f>Männer!$D$410:$D$417</c:f>
              <c:numCache>
                <c:formatCode>General</c:formatCode>
                <c:ptCount val="8"/>
                <c:pt idx="0">
                  <c:v>16</c:v>
                </c:pt>
                <c:pt idx="1">
                  <c:v>20</c:v>
                </c:pt>
                <c:pt idx="2">
                  <c:v>23</c:v>
                </c:pt>
                <c:pt idx="3">
                  <c:v>12</c:v>
                </c:pt>
                <c:pt idx="4">
                  <c:v>25</c:v>
                </c:pt>
                <c:pt idx="5">
                  <c:v>12</c:v>
                </c:pt>
                <c:pt idx="6">
                  <c:v>14</c:v>
                </c:pt>
                <c:pt idx="7">
                  <c:v>17</c:v>
                </c:pt>
              </c:numCache>
            </c:numRef>
          </c:val>
        </c:ser>
        <c:ser>
          <c:idx val="3"/>
          <c:order val="3"/>
          <c:tx>
            <c:strRef>
              <c:f>Männer!$E$409</c:f>
              <c:strCache>
                <c:ptCount val="1"/>
                <c:pt idx="0">
                  <c:v>unwichtig</c:v>
                </c:pt>
              </c:strCache>
            </c:strRef>
          </c:tx>
          <c:invertIfNegative val="0"/>
          <c:cat>
            <c:strRef>
              <c:f>Männer!$A$410:$A$417</c:f>
              <c:strCache>
                <c:ptCount val="8"/>
                <c:pt idx="0">
                  <c:v>Angebote 30+</c:v>
                </c:pt>
                <c:pt idx="1">
                  <c:v>Angebote für Paare</c:v>
                </c:pt>
                <c:pt idx="2">
                  <c:v>Geschlechtsspezifische Gruppen</c:v>
                </c:pt>
                <c:pt idx="3">
                  <c:v>Angebote für Alleinlebende</c:v>
                </c:pt>
                <c:pt idx="4">
                  <c:v>Bibelarbeit/Hauskreis</c:v>
                </c:pt>
                <c:pt idx="5">
                  <c:v>Selbsthilfegruppen</c:v>
                </c:pt>
                <c:pt idx="6">
                  <c:v>Freizeit, Ausflüge, Städtetouren</c:v>
                </c:pt>
                <c:pt idx="7">
                  <c:v>Glaubenskurse/Bildungsangebote</c:v>
                </c:pt>
              </c:strCache>
            </c:strRef>
          </c:cat>
          <c:val>
            <c:numRef>
              <c:f>Männer!$E$410:$E$417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10</c:v>
                </c:pt>
                <c:pt idx="3">
                  <c:v>4</c:v>
                </c:pt>
                <c:pt idx="4">
                  <c:v>6</c:v>
                </c:pt>
                <c:pt idx="5">
                  <c:v>2</c:v>
                </c:pt>
                <c:pt idx="6">
                  <c:v>2</c:v>
                </c:pt>
                <c:pt idx="7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4928640"/>
        <c:axId val="194930176"/>
        <c:axId val="0"/>
      </c:bar3DChart>
      <c:catAx>
        <c:axId val="194928640"/>
        <c:scaling>
          <c:orientation val="minMax"/>
        </c:scaling>
        <c:delete val="0"/>
        <c:axPos val="b"/>
        <c:majorTickMark val="out"/>
        <c:minorTickMark val="none"/>
        <c:tickLblPos val="nextTo"/>
        <c:crossAx val="194930176"/>
        <c:crosses val="autoZero"/>
        <c:auto val="1"/>
        <c:lblAlgn val="ctr"/>
        <c:lblOffset val="100"/>
        <c:noMultiLvlLbl val="0"/>
      </c:catAx>
      <c:valAx>
        <c:axId val="194930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49286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Frauen!$B$398</c:f>
              <c:strCache>
                <c:ptCount val="1"/>
                <c:pt idx="0">
                  <c:v>sehr wichtig</c:v>
                </c:pt>
              </c:strCache>
            </c:strRef>
          </c:tx>
          <c:invertIfNegative val="0"/>
          <c:cat>
            <c:strRef>
              <c:f>Frauen!$A$399:$A$406</c:f>
              <c:strCache>
                <c:ptCount val="8"/>
                <c:pt idx="0">
                  <c:v>Angebote 30+</c:v>
                </c:pt>
                <c:pt idx="1">
                  <c:v>Angebote für Paare</c:v>
                </c:pt>
                <c:pt idx="2">
                  <c:v>Geschlechtsspezifische Gruppen</c:v>
                </c:pt>
                <c:pt idx="3">
                  <c:v>Angebote für Alleinlebende</c:v>
                </c:pt>
                <c:pt idx="4">
                  <c:v>Bibelarbeit/Hauskreis</c:v>
                </c:pt>
                <c:pt idx="5">
                  <c:v>Selbsthilfegruppen</c:v>
                </c:pt>
                <c:pt idx="6">
                  <c:v>Freizeit, Ausflüge, Städtetouren</c:v>
                </c:pt>
                <c:pt idx="7">
                  <c:v>Glaubenskurse/Bildungsangebote</c:v>
                </c:pt>
              </c:strCache>
            </c:strRef>
          </c:cat>
          <c:val>
            <c:numRef>
              <c:f>Frauen!$B$399:$B$406</c:f>
              <c:numCache>
                <c:formatCode>General</c:formatCode>
                <c:ptCount val="8"/>
                <c:pt idx="0">
                  <c:v>9</c:v>
                </c:pt>
                <c:pt idx="1">
                  <c:v>9</c:v>
                </c:pt>
                <c:pt idx="2">
                  <c:v>9</c:v>
                </c:pt>
                <c:pt idx="3">
                  <c:v>26</c:v>
                </c:pt>
                <c:pt idx="4">
                  <c:v>11</c:v>
                </c:pt>
                <c:pt idx="5">
                  <c:v>23</c:v>
                </c:pt>
                <c:pt idx="6">
                  <c:v>17</c:v>
                </c:pt>
                <c:pt idx="7">
                  <c:v>8</c:v>
                </c:pt>
              </c:numCache>
            </c:numRef>
          </c:val>
        </c:ser>
        <c:ser>
          <c:idx val="1"/>
          <c:order val="1"/>
          <c:tx>
            <c:strRef>
              <c:f>Frauen!$C$398</c:f>
              <c:strCache>
                <c:ptCount val="1"/>
                <c:pt idx="0">
                  <c:v>wichtig</c:v>
                </c:pt>
              </c:strCache>
            </c:strRef>
          </c:tx>
          <c:invertIfNegative val="0"/>
          <c:cat>
            <c:strRef>
              <c:f>Frauen!$A$399:$A$406</c:f>
              <c:strCache>
                <c:ptCount val="8"/>
                <c:pt idx="0">
                  <c:v>Angebote 30+</c:v>
                </c:pt>
                <c:pt idx="1">
                  <c:v>Angebote für Paare</c:v>
                </c:pt>
                <c:pt idx="2">
                  <c:v>Geschlechtsspezifische Gruppen</c:v>
                </c:pt>
                <c:pt idx="3">
                  <c:v>Angebote für Alleinlebende</c:v>
                </c:pt>
                <c:pt idx="4">
                  <c:v>Bibelarbeit/Hauskreis</c:v>
                </c:pt>
                <c:pt idx="5">
                  <c:v>Selbsthilfegruppen</c:v>
                </c:pt>
                <c:pt idx="6">
                  <c:v>Freizeit, Ausflüge, Städtetouren</c:v>
                </c:pt>
                <c:pt idx="7">
                  <c:v>Glaubenskurse/Bildungsangebote</c:v>
                </c:pt>
              </c:strCache>
            </c:strRef>
          </c:cat>
          <c:val>
            <c:numRef>
              <c:f>Frauen!$C$399:$C$406</c:f>
              <c:numCache>
                <c:formatCode>General</c:formatCode>
                <c:ptCount val="8"/>
                <c:pt idx="0">
                  <c:v>38</c:v>
                </c:pt>
                <c:pt idx="1">
                  <c:v>31</c:v>
                </c:pt>
                <c:pt idx="2">
                  <c:v>26</c:v>
                </c:pt>
                <c:pt idx="3">
                  <c:v>36</c:v>
                </c:pt>
                <c:pt idx="4">
                  <c:v>27</c:v>
                </c:pt>
                <c:pt idx="5">
                  <c:v>34</c:v>
                </c:pt>
                <c:pt idx="6">
                  <c:v>47</c:v>
                </c:pt>
                <c:pt idx="7">
                  <c:v>42</c:v>
                </c:pt>
              </c:numCache>
            </c:numRef>
          </c:val>
        </c:ser>
        <c:ser>
          <c:idx val="2"/>
          <c:order val="2"/>
          <c:tx>
            <c:strRef>
              <c:f>Frauen!$D$398</c:f>
              <c:strCache>
                <c:ptCount val="1"/>
                <c:pt idx="0">
                  <c:v>weniger wichtig</c:v>
                </c:pt>
              </c:strCache>
            </c:strRef>
          </c:tx>
          <c:invertIfNegative val="0"/>
          <c:cat>
            <c:strRef>
              <c:f>Frauen!$A$399:$A$406</c:f>
              <c:strCache>
                <c:ptCount val="8"/>
                <c:pt idx="0">
                  <c:v>Angebote 30+</c:v>
                </c:pt>
                <c:pt idx="1">
                  <c:v>Angebote für Paare</c:v>
                </c:pt>
                <c:pt idx="2">
                  <c:v>Geschlechtsspezifische Gruppen</c:v>
                </c:pt>
                <c:pt idx="3">
                  <c:v>Angebote für Alleinlebende</c:v>
                </c:pt>
                <c:pt idx="4">
                  <c:v>Bibelarbeit/Hauskreis</c:v>
                </c:pt>
                <c:pt idx="5">
                  <c:v>Selbsthilfegruppen</c:v>
                </c:pt>
                <c:pt idx="6">
                  <c:v>Freizeit, Ausflüge, Städtetouren</c:v>
                </c:pt>
                <c:pt idx="7">
                  <c:v>Glaubenskurse/Bildungsangebote</c:v>
                </c:pt>
              </c:strCache>
            </c:strRef>
          </c:cat>
          <c:val>
            <c:numRef>
              <c:f>Frauen!$D$399:$D$406</c:f>
              <c:numCache>
                <c:formatCode>General</c:formatCode>
                <c:ptCount val="8"/>
                <c:pt idx="0">
                  <c:v>19</c:v>
                </c:pt>
                <c:pt idx="1">
                  <c:v>34</c:v>
                </c:pt>
                <c:pt idx="2">
                  <c:v>31</c:v>
                </c:pt>
                <c:pt idx="3">
                  <c:v>14</c:v>
                </c:pt>
                <c:pt idx="4">
                  <c:v>32</c:v>
                </c:pt>
                <c:pt idx="5">
                  <c:v>16</c:v>
                </c:pt>
                <c:pt idx="6">
                  <c:v>14</c:v>
                </c:pt>
                <c:pt idx="7">
                  <c:v>18</c:v>
                </c:pt>
              </c:numCache>
            </c:numRef>
          </c:val>
        </c:ser>
        <c:ser>
          <c:idx val="3"/>
          <c:order val="3"/>
          <c:tx>
            <c:strRef>
              <c:f>Frauen!$E$398</c:f>
              <c:strCache>
                <c:ptCount val="1"/>
                <c:pt idx="0">
                  <c:v>unwichtig</c:v>
                </c:pt>
              </c:strCache>
            </c:strRef>
          </c:tx>
          <c:invertIfNegative val="0"/>
          <c:cat>
            <c:strRef>
              <c:f>Frauen!$A$399:$A$406</c:f>
              <c:strCache>
                <c:ptCount val="8"/>
                <c:pt idx="0">
                  <c:v>Angebote 30+</c:v>
                </c:pt>
                <c:pt idx="1">
                  <c:v>Angebote für Paare</c:v>
                </c:pt>
                <c:pt idx="2">
                  <c:v>Geschlechtsspezifische Gruppen</c:v>
                </c:pt>
                <c:pt idx="3">
                  <c:v>Angebote für Alleinlebende</c:v>
                </c:pt>
                <c:pt idx="4">
                  <c:v>Bibelarbeit/Hauskreis</c:v>
                </c:pt>
                <c:pt idx="5">
                  <c:v>Selbsthilfegruppen</c:v>
                </c:pt>
                <c:pt idx="6">
                  <c:v>Freizeit, Ausflüge, Städtetouren</c:v>
                </c:pt>
                <c:pt idx="7">
                  <c:v>Glaubenskurse/Bildungsangebote</c:v>
                </c:pt>
              </c:strCache>
            </c:strRef>
          </c:cat>
          <c:val>
            <c:numRef>
              <c:f>Frauen!$E$399:$E$406</c:f>
              <c:numCache>
                <c:formatCode>General</c:formatCode>
                <c:ptCount val="8"/>
                <c:pt idx="0">
                  <c:v>5</c:v>
                </c:pt>
                <c:pt idx="1">
                  <c:v>4</c:v>
                </c:pt>
                <c:pt idx="2">
                  <c:v>8</c:v>
                </c:pt>
                <c:pt idx="3">
                  <c:v>6</c:v>
                </c:pt>
                <c:pt idx="4">
                  <c:v>6</c:v>
                </c:pt>
                <c:pt idx="5">
                  <c:v>3</c:v>
                </c:pt>
                <c:pt idx="6">
                  <c:v>5</c:v>
                </c:pt>
                <c:pt idx="7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4968192"/>
        <c:axId val="194978176"/>
        <c:axId val="0"/>
      </c:bar3DChart>
      <c:catAx>
        <c:axId val="194968192"/>
        <c:scaling>
          <c:orientation val="minMax"/>
        </c:scaling>
        <c:delete val="0"/>
        <c:axPos val="b"/>
        <c:majorTickMark val="out"/>
        <c:minorTickMark val="none"/>
        <c:tickLblPos val="nextTo"/>
        <c:crossAx val="194978176"/>
        <c:crosses val="autoZero"/>
        <c:auto val="1"/>
        <c:lblAlgn val="ctr"/>
        <c:lblOffset val="100"/>
        <c:noMultiLvlLbl val="0"/>
      </c:catAx>
      <c:valAx>
        <c:axId val="194978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49681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Gesamt!$B$102</c:f>
              <c:strCache>
                <c:ptCount val="1"/>
                <c:pt idx="0">
                  <c:v>sehr wichtig</c:v>
                </c:pt>
              </c:strCache>
            </c:strRef>
          </c:tx>
          <c:invertIfNegative val="0"/>
          <c:cat>
            <c:strRef>
              <c:f>Gesamt!$A$103:$A$110</c:f>
              <c:strCache>
                <c:ptCount val="8"/>
                <c:pt idx="0">
                  <c:v>Geburtstagsbesuche</c:v>
                </c:pt>
                <c:pt idx="1">
                  <c:v>Frauengruppe</c:v>
                </c:pt>
                <c:pt idx="2">
                  <c:v>Männergruppe</c:v>
                </c:pt>
                <c:pt idx="3">
                  <c:v>Gemeinsame Gruppen für Männer und Frauen</c:v>
                </c:pt>
                <c:pt idx="4">
                  <c:v>Gemeindefrühstück</c:v>
                </c:pt>
                <c:pt idx="5">
                  <c:v>Abholdienst zu gemeindlichen Veranstaltungen</c:v>
                </c:pt>
                <c:pt idx="6">
                  <c:v>Krankenbesuche</c:v>
                </c:pt>
                <c:pt idx="7">
                  <c:v>Besuche durch den Besuchsdienst</c:v>
                </c:pt>
              </c:strCache>
            </c:strRef>
          </c:cat>
          <c:val>
            <c:numRef>
              <c:f>Gesamt!$B$103:$B$110</c:f>
              <c:numCache>
                <c:formatCode>General</c:formatCode>
                <c:ptCount val="8"/>
                <c:pt idx="0">
                  <c:v>45</c:v>
                </c:pt>
                <c:pt idx="1">
                  <c:v>45</c:v>
                </c:pt>
                <c:pt idx="2">
                  <c:v>28</c:v>
                </c:pt>
                <c:pt idx="3">
                  <c:v>27</c:v>
                </c:pt>
                <c:pt idx="4">
                  <c:v>32</c:v>
                </c:pt>
                <c:pt idx="5">
                  <c:v>45</c:v>
                </c:pt>
                <c:pt idx="6">
                  <c:v>49</c:v>
                </c:pt>
                <c:pt idx="7">
                  <c:v>34</c:v>
                </c:pt>
              </c:numCache>
            </c:numRef>
          </c:val>
        </c:ser>
        <c:ser>
          <c:idx val="1"/>
          <c:order val="1"/>
          <c:tx>
            <c:strRef>
              <c:f>Gesamt!$C$102</c:f>
              <c:strCache>
                <c:ptCount val="1"/>
                <c:pt idx="0">
                  <c:v>wichtig</c:v>
                </c:pt>
              </c:strCache>
            </c:strRef>
          </c:tx>
          <c:invertIfNegative val="0"/>
          <c:cat>
            <c:strRef>
              <c:f>Gesamt!$A$103:$A$110</c:f>
              <c:strCache>
                <c:ptCount val="8"/>
                <c:pt idx="0">
                  <c:v>Geburtstagsbesuche</c:v>
                </c:pt>
                <c:pt idx="1">
                  <c:v>Frauengruppe</c:v>
                </c:pt>
                <c:pt idx="2">
                  <c:v>Männergruppe</c:v>
                </c:pt>
                <c:pt idx="3">
                  <c:v>Gemeinsame Gruppen für Männer und Frauen</c:v>
                </c:pt>
                <c:pt idx="4">
                  <c:v>Gemeindefrühstück</c:v>
                </c:pt>
                <c:pt idx="5">
                  <c:v>Abholdienst zu gemeindlichen Veranstaltungen</c:v>
                </c:pt>
                <c:pt idx="6">
                  <c:v>Krankenbesuche</c:v>
                </c:pt>
                <c:pt idx="7">
                  <c:v>Besuche durch den Besuchsdienst</c:v>
                </c:pt>
              </c:strCache>
            </c:strRef>
          </c:cat>
          <c:val>
            <c:numRef>
              <c:f>Gesamt!$C$103:$C$110</c:f>
              <c:numCache>
                <c:formatCode>General</c:formatCode>
                <c:ptCount val="8"/>
                <c:pt idx="0">
                  <c:v>51</c:v>
                </c:pt>
                <c:pt idx="1">
                  <c:v>59</c:v>
                </c:pt>
                <c:pt idx="2">
                  <c:v>55</c:v>
                </c:pt>
                <c:pt idx="3">
                  <c:v>50</c:v>
                </c:pt>
                <c:pt idx="4">
                  <c:v>57</c:v>
                </c:pt>
                <c:pt idx="5">
                  <c:v>61</c:v>
                </c:pt>
                <c:pt idx="6">
                  <c:v>58</c:v>
                </c:pt>
                <c:pt idx="7">
                  <c:v>63</c:v>
                </c:pt>
              </c:numCache>
            </c:numRef>
          </c:val>
        </c:ser>
        <c:ser>
          <c:idx val="2"/>
          <c:order val="2"/>
          <c:tx>
            <c:strRef>
              <c:f>Gesamt!$D$102</c:f>
              <c:strCache>
                <c:ptCount val="1"/>
                <c:pt idx="0">
                  <c:v>weniger wichtig</c:v>
                </c:pt>
              </c:strCache>
            </c:strRef>
          </c:tx>
          <c:invertIfNegative val="0"/>
          <c:cat>
            <c:strRef>
              <c:f>Gesamt!$A$103:$A$110</c:f>
              <c:strCache>
                <c:ptCount val="8"/>
                <c:pt idx="0">
                  <c:v>Geburtstagsbesuche</c:v>
                </c:pt>
                <c:pt idx="1">
                  <c:v>Frauengruppe</c:v>
                </c:pt>
                <c:pt idx="2">
                  <c:v>Männergruppe</c:v>
                </c:pt>
                <c:pt idx="3">
                  <c:v>Gemeinsame Gruppen für Männer und Frauen</c:v>
                </c:pt>
                <c:pt idx="4">
                  <c:v>Gemeindefrühstück</c:v>
                </c:pt>
                <c:pt idx="5">
                  <c:v>Abholdienst zu gemeindlichen Veranstaltungen</c:v>
                </c:pt>
                <c:pt idx="6">
                  <c:v>Krankenbesuche</c:v>
                </c:pt>
                <c:pt idx="7">
                  <c:v>Besuche durch den Besuchsdienst</c:v>
                </c:pt>
              </c:strCache>
            </c:strRef>
          </c:cat>
          <c:val>
            <c:numRef>
              <c:f>Gesamt!$D$103:$D$110</c:f>
              <c:numCache>
                <c:formatCode>General</c:formatCode>
                <c:ptCount val="8"/>
                <c:pt idx="0">
                  <c:v>27</c:v>
                </c:pt>
                <c:pt idx="1">
                  <c:v>22</c:v>
                </c:pt>
                <c:pt idx="2">
                  <c:v>26</c:v>
                </c:pt>
                <c:pt idx="3">
                  <c:v>28</c:v>
                </c:pt>
                <c:pt idx="4">
                  <c:v>34</c:v>
                </c:pt>
                <c:pt idx="5">
                  <c:v>14</c:v>
                </c:pt>
                <c:pt idx="6">
                  <c:v>18</c:v>
                </c:pt>
                <c:pt idx="7">
                  <c:v>21</c:v>
                </c:pt>
              </c:numCache>
            </c:numRef>
          </c:val>
        </c:ser>
        <c:ser>
          <c:idx val="3"/>
          <c:order val="3"/>
          <c:tx>
            <c:strRef>
              <c:f>Gesamt!$E$102</c:f>
              <c:strCache>
                <c:ptCount val="1"/>
                <c:pt idx="0">
                  <c:v>unwichtig</c:v>
                </c:pt>
              </c:strCache>
            </c:strRef>
          </c:tx>
          <c:invertIfNegative val="0"/>
          <c:cat>
            <c:strRef>
              <c:f>Gesamt!$A$103:$A$110</c:f>
              <c:strCache>
                <c:ptCount val="8"/>
                <c:pt idx="0">
                  <c:v>Geburtstagsbesuche</c:v>
                </c:pt>
                <c:pt idx="1">
                  <c:v>Frauengruppe</c:v>
                </c:pt>
                <c:pt idx="2">
                  <c:v>Männergruppe</c:v>
                </c:pt>
                <c:pt idx="3">
                  <c:v>Gemeinsame Gruppen für Männer und Frauen</c:v>
                </c:pt>
                <c:pt idx="4">
                  <c:v>Gemeindefrühstück</c:v>
                </c:pt>
                <c:pt idx="5">
                  <c:v>Abholdienst zu gemeindlichen Veranstaltungen</c:v>
                </c:pt>
                <c:pt idx="6">
                  <c:v>Krankenbesuche</c:v>
                </c:pt>
                <c:pt idx="7">
                  <c:v>Besuche durch den Besuchsdienst</c:v>
                </c:pt>
              </c:strCache>
            </c:strRef>
          </c:cat>
          <c:val>
            <c:numRef>
              <c:f>Gesamt!$E$103:$E$110</c:f>
              <c:numCache>
                <c:formatCode>General</c:formatCode>
                <c:ptCount val="8"/>
                <c:pt idx="0">
                  <c:v>7</c:v>
                </c:pt>
                <c:pt idx="1">
                  <c:v>4</c:v>
                </c:pt>
                <c:pt idx="2">
                  <c:v>4</c:v>
                </c:pt>
                <c:pt idx="3">
                  <c:v>8</c:v>
                </c:pt>
                <c:pt idx="4">
                  <c:v>4</c:v>
                </c:pt>
                <c:pt idx="5">
                  <c:v>6</c:v>
                </c:pt>
                <c:pt idx="6">
                  <c:v>3</c:v>
                </c:pt>
                <c:pt idx="7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5028480"/>
        <c:axId val="195030016"/>
        <c:axId val="0"/>
      </c:bar3DChart>
      <c:catAx>
        <c:axId val="195028480"/>
        <c:scaling>
          <c:orientation val="minMax"/>
        </c:scaling>
        <c:delete val="0"/>
        <c:axPos val="b"/>
        <c:majorTickMark val="out"/>
        <c:minorTickMark val="none"/>
        <c:tickLblPos val="nextTo"/>
        <c:crossAx val="195030016"/>
        <c:crosses val="autoZero"/>
        <c:auto val="1"/>
        <c:lblAlgn val="ctr"/>
        <c:lblOffset val="100"/>
        <c:noMultiLvlLbl val="0"/>
      </c:catAx>
      <c:valAx>
        <c:axId val="1950300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50284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Männer!$B$507</c:f>
              <c:strCache>
                <c:ptCount val="1"/>
                <c:pt idx="0">
                  <c:v>sehr wichtig</c:v>
                </c:pt>
              </c:strCache>
            </c:strRef>
          </c:tx>
          <c:invertIfNegative val="0"/>
          <c:cat>
            <c:strRef>
              <c:f>Männer!$A$508:$A$515</c:f>
              <c:strCache>
                <c:ptCount val="8"/>
                <c:pt idx="0">
                  <c:v>Geburtstagsbesuche</c:v>
                </c:pt>
                <c:pt idx="1">
                  <c:v>Frauengruppe</c:v>
                </c:pt>
                <c:pt idx="2">
                  <c:v>Männergruppe</c:v>
                </c:pt>
                <c:pt idx="3">
                  <c:v>Gemeinsame Gruppen für Männer und Frauen</c:v>
                </c:pt>
                <c:pt idx="4">
                  <c:v>Gemeindefrühstück</c:v>
                </c:pt>
                <c:pt idx="5">
                  <c:v>Abholdienst zu gemeindlichen Veranstaltungen</c:v>
                </c:pt>
                <c:pt idx="6">
                  <c:v>Krankenbesuche</c:v>
                </c:pt>
                <c:pt idx="7">
                  <c:v>Besuche durch den Besuchsdienst</c:v>
                </c:pt>
              </c:strCache>
            </c:strRef>
          </c:cat>
          <c:val>
            <c:numRef>
              <c:f>Männer!$B$508:$B$515</c:f>
              <c:numCache>
                <c:formatCode>General</c:formatCode>
                <c:ptCount val="8"/>
                <c:pt idx="0">
                  <c:v>9</c:v>
                </c:pt>
                <c:pt idx="1">
                  <c:v>4</c:v>
                </c:pt>
                <c:pt idx="2">
                  <c:v>4</c:v>
                </c:pt>
                <c:pt idx="3">
                  <c:v>7</c:v>
                </c:pt>
                <c:pt idx="4">
                  <c:v>7</c:v>
                </c:pt>
                <c:pt idx="5">
                  <c:v>8</c:v>
                </c:pt>
                <c:pt idx="6">
                  <c:v>10</c:v>
                </c:pt>
                <c:pt idx="7">
                  <c:v>9</c:v>
                </c:pt>
              </c:numCache>
            </c:numRef>
          </c:val>
        </c:ser>
        <c:ser>
          <c:idx val="1"/>
          <c:order val="1"/>
          <c:tx>
            <c:strRef>
              <c:f>Männer!$C$507</c:f>
              <c:strCache>
                <c:ptCount val="1"/>
                <c:pt idx="0">
                  <c:v>wichtig</c:v>
                </c:pt>
              </c:strCache>
            </c:strRef>
          </c:tx>
          <c:invertIfNegative val="0"/>
          <c:cat>
            <c:strRef>
              <c:f>Männer!$A$508:$A$515</c:f>
              <c:strCache>
                <c:ptCount val="8"/>
                <c:pt idx="0">
                  <c:v>Geburtstagsbesuche</c:v>
                </c:pt>
                <c:pt idx="1">
                  <c:v>Frauengruppe</c:v>
                </c:pt>
                <c:pt idx="2">
                  <c:v>Männergruppe</c:v>
                </c:pt>
                <c:pt idx="3">
                  <c:v>Gemeinsame Gruppen für Männer und Frauen</c:v>
                </c:pt>
                <c:pt idx="4">
                  <c:v>Gemeindefrühstück</c:v>
                </c:pt>
                <c:pt idx="5">
                  <c:v>Abholdienst zu gemeindlichen Veranstaltungen</c:v>
                </c:pt>
                <c:pt idx="6">
                  <c:v>Krankenbesuche</c:v>
                </c:pt>
                <c:pt idx="7">
                  <c:v>Besuche durch den Besuchsdienst</c:v>
                </c:pt>
              </c:strCache>
            </c:strRef>
          </c:cat>
          <c:val>
            <c:numRef>
              <c:f>Männer!$C$508:$C$515</c:f>
              <c:numCache>
                <c:formatCode>General</c:formatCode>
                <c:ptCount val="8"/>
                <c:pt idx="0">
                  <c:v>14</c:v>
                </c:pt>
                <c:pt idx="1">
                  <c:v>20</c:v>
                </c:pt>
                <c:pt idx="2">
                  <c:v>20</c:v>
                </c:pt>
                <c:pt idx="3">
                  <c:v>17</c:v>
                </c:pt>
                <c:pt idx="4">
                  <c:v>14</c:v>
                </c:pt>
                <c:pt idx="5">
                  <c:v>20</c:v>
                </c:pt>
                <c:pt idx="6">
                  <c:v>21</c:v>
                </c:pt>
                <c:pt idx="7">
                  <c:v>16</c:v>
                </c:pt>
              </c:numCache>
            </c:numRef>
          </c:val>
        </c:ser>
        <c:ser>
          <c:idx val="2"/>
          <c:order val="2"/>
          <c:tx>
            <c:strRef>
              <c:f>Männer!$D$507</c:f>
              <c:strCache>
                <c:ptCount val="1"/>
                <c:pt idx="0">
                  <c:v>weniger wichtig</c:v>
                </c:pt>
              </c:strCache>
            </c:strRef>
          </c:tx>
          <c:invertIfNegative val="0"/>
          <c:cat>
            <c:strRef>
              <c:f>Männer!$A$508:$A$515</c:f>
              <c:strCache>
                <c:ptCount val="8"/>
                <c:pt idx="0">
                  <c:v>Geburtstagsbesuche</c:v>
                </c:pt>
                <c:pt idx="1">
                  <c:v>Frauengruppe</c:v>
                </c:pt>
                <c:pt idx="2">
                  <c:v>Männergruppe</c:v>
                </c:pt>
                <c:pt idx="3">
                  <c:v>Gemeinsame Gruppen für Männer und Frauen</c:v>
                </c:pt>
                <c:pt idx="4">
                  <c:v>Gemeindefrühstück</c:v>
                </c:pt>
                <c:pt idx="5">
                  <c:v>Abholdienst zu gemeindlichen Veranstaltungen</c:v>
                </c:pt>
                <c:pt idx="6">
                  <c:v>Krankenbesuche</c:v>
                </c:pt>
                <c:pt idx="7">
                  <c:v>Besuche durch den Besuchsdienst</c:v>
                </c:pt>
              </c:strCache>
            </c:strRef>
          </c:cat>
          <c:val>
            <c:numRef>
              <c:f>Männer!$D$508:$D$515</c:f>
              <c:numCache>
                <c:formatCode>General</c:formatCode>
                <c:ptCount val="8"/>
                <c:pt idx="0">
                  <c:v>13</c:v>
                </c:pt>
                <c:pt idx="1">
                  <c:v>11</c:v>
                </c:pt>
                <c:pt idx="2">
                  <c:v>14</c:v>
                </c:pt>
                <c:pt idx="3">
                  <c:v>11</c:v>
                </c:pt>
                <c:pt idx="4">
                  <c:v>16</c:v>
                </c:pt>
                <c:pt idx="5">
                  <c:v>8</c:v>
                </c:pt>
                <c:pt idx="6">
                  <c:v>7</c:v>
                </c:pt>
                <c:pt idx="7">
                  <c:v>10</c:v>
                </c:pt>
              </c:numCache>
            </c:numRef>
          </c:val>
        </c:ser>
        <c:ser>
          <c:idx val="3"/>
          <c:order val="3"/>
          <c:tx>
            <c:strRef>
              <c:f>Männer!$E$507</c:f>
              <c:strCache>
                <c:ptCount val="1"/>
                <c:pt idx="0">
                  <c:v>unwichtig</c:v>
                </c:pt>
              </c:strCache>
            </c:strRef>
          </c:tx>
          <c:invertIfNegative val="0"/>
          <c:cat>
            <c:strRef>
              <c:f>Männer!$A$508:$A$515</c:f>
              <c:strCache>
                <c:ptCount val="8"/>
                <c:pt idx="0">
                  <c:v>Geburtstagsbesuche</c:v>
                </c:pt>
                <c:pt idx="1">
                  <c:v>Frauengruppe</c:v>
                </c:pt>
                <c:pt idx="2">
                  <c:v>Männergruppe</c:v>
                </c:pt>
                <c:pt idx="3">
                  <c:v>Gemeinsame Gruppen für Männer und Frauen</c:v>
                </c:pt>
                <c:pt idx="4">
                  <c:v>Gemeindefrühstück</c:v>
                </c:pt>
                <c:pt idx="5">
                  <c:v>Abholdienst zu gemeindlichen Veranstaltungen</c:v>
                </c:pt>
                <c:pt idx="6">
                  <c:v>Krankenbesuche</c:v>
                </c:pt>
                <c:pt idx="7">
                  <c:v>Besuche durch den Besuchsdienst</c:v>
                </c:pt>
              </c:strCache>
            </c:strRef>
          </c:cat>
          <c:val>
            <c:numRef>
              <c:f>Männer!$E$508:$E$515</c:f>
              <c:numCache>
                <c:formatCode>General</c:formatCode>
                <c:ptCount val="8"/>
                <c:pt idx="0">
                  <c:v>5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  <c:pt idx="4">
                  <c:v>2</c:v>
                </c:pt>
                <c:pt idx="5">
                  <c:v>3</c:v>
                </c:pt>
                <c:pt idx="6">
                  <c:v>1</c:v>
                </c:pt>
                <c:pt idx="7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5092864"/>
        <c:axId val="195094400"/>
        <c:axId val="0"/>
      </c:bar3DChart>
      <c:catAx>
        <c:axId val="195092864"/>
        <c:scaling>
          <c:orientation val="minMax"/>
        </c:scaling>
        <c:delete val="0"/>
        <c:axPos val="b"/>
        <c:majorTickMark val="out"/>
        <c:minorTickMark val="none"/>
        <c:tickLblPos val="nextTo"/>
        <c:crossAx val="195094400"/>
        <c:crosses val="autoZero"/>
        <c:auto val="1"/>
        <c:lblAlgn val="ctr"/>
        <c:lblOffset val="100"/>
        <c:noMultiLvlLbl val="0"/>
      </c:catAx>
      <c:valAx>
        <c:axId val="195094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50928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Frauen!$B$496</c:f>
              <c:strCache>
                <c:ptCount val="1"/>
                <c:pt idx="0">
                  <c:v>sehr wichtig</c:v>
                </c:pt>
              </c:strCache>
            </c:strRef>
          </c:tx>
          <c:invertIfNegative val="0"/>
          <c:cat>
            <c:strRef>
              <c:f>Frauen!$A$497:$A$504</c:f>
              <c:strCache>
                <c:ptCount val="8"/>
                <c:pt idx="0">
                  <c:v>Geburtstagsbesuche</c:v>
                </c:pt>
                <c:pt idx="1">
                  <c:v>Frauengruppe</c:v>
                </c:pt>
                <c:pt idx="2">
                  <c:v>Männergruppe</c:v>
                </c:pt>
                <c:pt idx="3">
                  <c:v>Gemeinsame Gruppen für Männer und Frauen</c:v>
                </c:pt>
                <c:pt idx="4">
                  <c:v>Gemeindefrühstück</c:v>
                </c:pt>
                <c:pt idx="5">
                  <c:v>Abholdienst zu gemeindlichen Veranstaltungen</c:v>
                </c:pt>
                <c:pt idx="6">
                  <c:v>Krankenbesuche</c:v>
                </c:pt>
                <c:pt idx="7">
                  <c:v>Besuche durch den Besuchsdienst</c:v>
                </c:pt>
              </c:strCache>
            </c:strRef>
          </c:cat>
          <c:val>
            <c:numRef>
              <c:f>Frauen!$B$497:$B$504</c:f>
              <c:numCache>
                <c:formatCode>General</c:formatCode>
                <c:ptCount val="8"/>
                <c:pt idx="0">
                  <c:v>38</c:v>
                </c:pt>
                <c:pt idx="1">
                  <c:v>41</c:v>
                </c:pt>
                <c:pt idx="2">
                  <c:v>24</c:v>
                </c:pt>
                <c:pt idx="3">
                  <c:v>20</c:v>
                </c:pt>
                <c:pt idx="4">
                  <c:v>25</c:v>
                </c:pt>
                <c:pt idx="5">
                  <c:v>37</c:v>
                </c:pt>
                <c:pt idx="6">
                  <c:v>39</c:v>
                </c:pt>
                <c:pt idx="7">
                  <c:v>25</c:v>
                </c:pt>
              </c:numCache>
            </c:numRef>
          </c:val>
        </c:ser>
        <c:ser>
          <c:idx val="1"/>
          <c:order val="1"/>
          <c:tx>
            <c:strRef>
              <c:f>Frauen!$C$496</c:f>
              <c:strCache>
                <c:ptCount val="1"/>
                <c:pt idx="0">
                  <c:v>wichtig</c:v>
                </c:pt>
              </c:strCache>
            </c:strRef>
          </c:tx>
          <c:invertIfNegative val="0"/>
          <c:cat>
            <c:strRef>
              <c:f>Frauen!$A$497:$A$504</c:f>
              <c:strCache>
                <c:ptCount val="8"/>
                <c:pt idx="0">
                  <c:v>Geburtstagsbesuche</c:v>
                </c:pt>
                <c:pt idx="1">
                  <c:v>Frauengruppe</c:v>
                </c:pt>
                <c:pt idx="2">
                  <c:v>Männergruppe</c:v>
                </c:pt>
                <c:pt idx="3">
                  <c:v>Gemeinsame Gruppen für Männer und Frauen</c:v>
                </c:pt>
                <c:pt idx="4">
                  <c:v>Gemeindefrühstück</c:v>
                </c:pt>
                <c:pt idx="5">
                  <c:v>Abholdienst zu gemeindlichen Veranstaltungen</c:v>
                </c:pt>
                <c:pt idx="6">
                  <c:v>Krankenbesuche</c:v>
                </c:pt>
                <c:pt idx="7">
                  <c:v>Besuche durch den Besuchsdienst</c:v>
                </c:pt>
              </c:strCache>
            </c:strRef>
          </c:cat>
          <c:val>
            <c:numRef>
              <c:f>Frauen!$C$497:$C$504</c:f>
              <c:numCache>
                <c:formatCode>General</c:formatCode>
                <c:ptCount val="8"/>
                <c:pt idx="0">
                  <c:v>37</c:v>
                </c:pt>
                <c:pt idx="1">
                  <c:v>39</c:v>
                </c:pt>
                <c:pt idx="2">
                  <c:v>35</c:v>
                </c:pt>
                <c:pt idx="3">
                  <c:v>32</c:v>
                </c:pt>
                <c:pt idx="4">
                  <c:v>43</c:v>
                </c:pt>
                <c:pt idx="5">
                  <c:v>41</c:v>
                </c:pt>
                <c:pt idx="6">
                  <c:v>37</c:v>
                </c:pt>
                <c:pt idx="7">
                  <c:v>47</c:v>
                </c:pt>
              </c:numCache>
            </c:numRef>
          </c:val>
        </c:ser>
        <c:ser>
          <c:idx val="2"/>
          <c:order val="2"/>
          <c:tx>
            <c:strRef>
              <c:f>Frauen!$D$496</c:f>
              <c:strCache>
                <c:ptCount val="1"/>
                <c:pt idx="0">
                  <c:v>weniger wichtig</c:v>
                </c:pt>
              </c:strCache>
            </c:strRef>
          </c:tx>
          <c:invertIfNegative val="0"/>
          <c:cat>
            <c:strRef>
              <c:f>Frauen!$A$497:$A$504</c:f>
              <c:strCache>
                <c:ptCount val="8"/>
                <c:pt idx="0">
                  <c:v>Geburtstagsbesuche</c:v>
                </c:pt>
                <c:pt idx="1">
                  <c:v>Frauengruppe</c:v>
                </c:pt>
                <c:pt idx="2">
                  <c:v>Männergruppe</c:v>
                </c:pt>
                <c:pt idx="3">
                  <c:v>Gemeinsame Gruppen für Männer und Frauen</c:v>
                </c:pt>
                <c:pt idx="4">
                  <c:v>Gemeindefrühstück</c:v>
                </c:pt>
                <c:pt idx="5">
                  <c:v>Abholdienst zu gemeindlichen Veranstaltungen</c:v>
                </c:pt>
                <c:pt idx="6">
                  <c:v>Krankenbesuche</c:v>
                </c:pt>
                <c:pt idx="7">
                  <c:v>Besuche durch den Besuchsdienst</c:v>
                </c:pt>
              </c:strCache>
            </c:strRef>
          </c:cat>
          <c:val>
            <c:numRef>
              <c:f>Frauen!$D$497:$D$504</c:f>
              <c:numCache>
                <c:formatCode>General</c:formatCode>
                <c:ptCount val="8"/>
                <c:pt idx="0">
                  <c:v>14</c:v>
                </c:pt>
                <c:pt idx="1">
                  <c:v>11</c:v>
                </c:pt>
                <c:pt idx="2">
                  <c:v>12</c:v>
                </c:pt>
                <c:pt idx="3">
                  <c:v>17</c:v>
                </c:pt>
                <c:pt idx="4">
                  <c:v>18</c:v>
                </c:pt>
                <c:pt idx="5">
                  <c:v>6</c:v>
                </c:pt>
                <c:pt idx="6">
                  <c:v>11</c:v>
                </c:pt>
                <c:pt idx="7">
                  <c:v>11</c:v>
                </c:pt>
              </c:numCache>
            </c:numRef>
          </c:val>
        </c:ser>
        <c:ser>
          <c:idx val="3"/>
          <c:order val="3"/>
          <c:tx>
            <c:strRef>
              <c:f>Frauen!$E$496</c:f>
              <c:strCache>
                <c:ptCount val="1"/>
                <c:pt idx="0">
                  <c:v>unwichtig</c:v>
                </c:pt>
              </c:strCache>
            </c:strRef>
          </c:tx>
          <c:invertIfNegative val="0"/>
          <c:cat>
            <c:strRef>
              <c:f>Frauen!$A$497:$A$504</c:f>
              <c:strCache>
                <c:ptCount val="8"/>
                <c:pt idx="0">
                  <c:v>Geburtstagsbesuche</c:v>
                </c:pt>
                <c:pt idx="1">
                  <c:v>Frauengruppe</c:v>
                </c:pt>
                <c:pt idx="2">
                  <c:v>Männergruppe</c:v>
                </c:pt>
                <c:pt idx="3">
                  <c:v>Gemeinsame Gruppen für Männer und Frauen</c:v>
                </c:pt>
                <c:pt idx="4">
                  <c:v>Gemeindefrühstück</c:v>
                </c:pt>
                <c:pt idx="5">
                  <c:v>Abholdienst zu gemeindlichen Veranstaltungen</c:v>
                </c:pt>
                <c:pt idx="6">
                  <c:v>Krankenbesuche</c:v>
                </c:pt>
                <c:pt idx="7">
                  <c:v>Besuche durch den Besuchsdienst</c:v>
                </c:pt>
              </c:strCache>
            </c:strRef>
          </c:cat>
          <c:val>
            <c:numRef>
              <c:f>Frauen!$E$497:$E$504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  <c:pt idx="5">
                  <c:v>3</c:v>
                </c:pt>
                <c:pt idx="6">
                  <c:v>2</c:v>
                </c:pt>
                <c:pt idx="7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5791872"/>
        <c:axId val="195814144"/>
        <c:axId val="0"/>
      </c:bar3DChart>
      <c:catAx>
        <c:axId val="195791872"/>
        <c:scaling>
          <c:orientation val="minMax"/>
        </c:scaling>
        <c:delete val="0"/>
        <c:axPos val="b"/>
        <c:majorTickMark val="out"/>
        <c:minorTickMark val="none"/>
        <c:tickLblPos val="nextTo"/>
        <c:crossAx val="195814144"/>
        <c:crosses val="autoZero"/>
        <c:auto val="1"/>
        <c:lblAlgn val="ctr"/>
        <c:lblOffset val="100"/>
        <c:noMultiLvlLbl val="0"/>
      </c:catAx>
      <c:valAx>
        <c:axId val="195814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57918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Gesamt!$B$128</c:f>
              <c:strCache>
                <c:ptCount val="1"/>
                <c:pt idx="0">
                  <c:v>sehr wichtig</c:v>
                </c:pt>
              </c:strCache>
            </c:strRef>
          </c:tx>
          <c:invertIfNegative val="0"/>
          <c:cat>
            <c:strRef>
              <c:f>Gesamt!$A$129:$A$135</c:f>
              <c:strCache>
                <c:ptCount val="7"/>
                <c:pt idx="0">
                  <c:v>Lieder</c:v>
                </c:pt>
                <c:pt idx="1">
                  <c:v>Predigt</c:v>
                </c:pt>
                <c:pt idx="2">
                  <c:v>Gebete</c:v>
                </c:pt>
                <c:pt idx="3">
                  <c:v>Segen</c:v>
                </c:pt>
                <c:pt idx="4">
                  <c:v>Abendmahl</c:v>
                </c:pt>
                <c:pt idx="5">
                  <c:v>Kirchenkaffee</c:v>
                </c:pt>
                <c:pt idx="6">
                  <c:v>Menschen treffen</c:v>
                </c:pt>
              </c:strCache>
            </c:strRef>
          </c:cat>
          <c:val>
            <c:numRef>
              <c:f>Gesamt!$B$129:$B$135</c:f>
              <c:numCache>
                <c:formatCode>General</c:formatCode>
                <c:ptCount val="7"/>
                <c:pt idx="0">
                  <c:v>61</c:v>
                </c:pt>
                <c:pt idx="1">
                  <c:v>48</c:v>
                </c:pt>
                <c:pt idx="2">
                  <c:v>52</c:v>
                </c:pt>
                <c:pt idx="3">
                  <c:v>50</c:v>
                </c:pt>
                <c:pt idx="4">
                  <c:v>26</c:v>
                </c:pt>
                <c:pt idx="5">
                  <c:v>13</c:v>
                </c:pt>
                <c:pt idx="6">
                  <c:v>39</c:v>
                </c:pt>
              </c:numCache>
            </c:numRef>
          </c:val>
        </c:ser>
        <c:ser>
          <c:idx val="1"/>
          <c:order val="1"/>
          <c:tx>
            <c:strRef>
              <c:f>Gesamt!$C$128</c:f>
              <c:strCache>
                <c:ptCount val="1"/>
                <c:pt idx="0">
                  <c:v>wichtig</c:v>
                </c:pt>
              </c:strCache>
            </c:strRef>
          </c:tx>
          <c:invertIfNegative val="0"/>
          <c:cat>
            <c:strRef>
              <c:f>Gesamt!$A$129:$A$135</c:f>
              <c:strCache>
                <c:ptCount val="7"/>
                <c:pt idx="0">
                  <c:v>Lieder</c:v>
                </c:pt>
                <c:pt idx="1">
                  <c:v>Predigt</c:v>
                </c:pt>
                <c:pt idx="2">
                  <c:v>Gebete</c:v>
                </c:pt>
                <c:pt idx="3">
                  <c:v>Segen</c:v>
                </c:pt>
                <c:pt idx="4">
                  <c:v>Abendmahl</c:v>
                </c:pt>
                <c:pt idx="5">
                  <c:v>Kirchenkaffee</c:v>
                </c:pt>
                <c:pt idx="6">
                  <c:v>Menschen treffen</c:v>
                </c:pt>
              </c:strCache>
            </c:strRef>
          </c:cat>
          <c:val>
            <c:numRef>
              <c:f>Gesamt!$C$129:$C$135</c:f>
              <c:numCache>
                <c:formatCode>General</c:formatCode>
                <c:ptCount val="7"/>
                <c:pt idx="0">
                  <c:v>65</c:v>
                </c:pt>
                <c:pt idx="1">
                  <c:v>69</c:v>
                </c:pt>
                <c:pt idx="2">
                  <c:v>62</c:v>
                </c:pt>
                <c:pt idx="3">
                  <c:v>64</c:v>
                </c:pt>
                <c:pt idx="4">
                  <c:v>47</c:v>
                </c:pt>
                <c:pt idx="5">
                  <c:v>31</c:v>
                </c:pt>
                <c:pt idx="6">
                  <c:v>85</c:v>
                </c:pt>
              </c:numCache>
            </c:numRef>
          </c:val>
        </c:ser>
        <c:ser>
          <c:idx val="2"/>
          <c:order val="2"/>
          <c:tx>
            <c:strRef>
              <c:f>Gesamt!$D$128</c:f>
              <c:strCache>
                <c:ptCount val="1"/>
                <c:pt idx="0">
                  <c:v>weniger wichtig</c:v>
                </c:pt>
              </c:strCache>
            </c:strRef>
          </c:tx>
          <c:invertIfNegative val="0"/>
          <c:cat>
            <c:strRef>
              <c:f>Gesamt!$A$129:$A$135</c:f>
              <c:strCache>
                <c:ptCount val="7"/>
                <c:pt idx="0">
                  <c:v>Lieder</c:v>
                </c:pt>
                <c:pt idx="1">
                  <c:v>Predigt</c:v>
                </c:pt>
                <c:pt idx="2">
                  <c:v>Gebete</c:v>
                </c:pt>
                <c:pt idx="3">
                  <c:v>Segen</c:v>
                </c:pt>
                <c:pt idx="4">
                  <c:v>Abendmahl</c:v>
                </c:pt>
                <c:pt idx="5">
                  <c:v>Kirchenkaffee</c:v>
                </c:pt>
                <c:pt idx="6">
                  <c:v>Menschen treffen</c:v>
                </c:pt>
              </c:strCache>
            </c:strRef>
          </c:cat>
          <c:val>
            <c:numRef>
              <c:f>Gesamt!$D$129:$D$135</c:f>
              <c:numCache>
                <c:formatCode>General</c:formatCode>
                <c:ptCount val="7"/>
                <c:pt idx="0">
                  <c:v>19</c:v>
                </c:pt>
                <c:pt idx="1">
                  <c:v>15</c:v>
                </c:pt>
                <c:pt idx="2">
                  <c:v>28</c:v>
                </c:pt>
                <c:pt idx="3">
                  <c:v>23</c:v>
                </c:pt>
                <c:pt idx="4">
                  <c:v>57</c:v>
                </c:pt>
                <c:pt idx="5">
                  <c:v>67</c:v>
                </c:pt>
                <c:pt idx="6">
                  <c:v>21</c:v>
                </c:pt>
              </c:numCache>
            </c:numRef>
          </c:val>
        </c:ser>
        <c:ser>
          <c:idx val="3"/>
          <c:order val="3"/>
          <c:tx>
            <c:strRef>
              <c:f>Gesamt!$E$128</c:f>
              <c:strCache>
                <c:ptCount val="1"/>
                <c:pt idx="0">
                  <c:v>unwichtig</c:v>
                </c:pt>
              </c:strCache>
            </c:strRef>
          </c:tx>
          <c:invertIfNegative val="0"/>
          <c:cat>
            <c:strRef>
              <c:f>Gesamt!$A$129:$A$135</c:f>
              <c:strCache>
                <c:ptCount val="7"/>
                <c:pt idx="0">
                  <c:v>Lieder</c:v>
                </c:pt>
                <c:pt idx="1">
                  <c:v>Predigt</c:v>
                </c:pt>
                <c:pt idx="2">
                  <c:v>Gebete</c:v>
                </c:pt>
                <c:pt idx="3">
                  <c:v>Segen</c:v>
                </c:pt>
                <c:pt idx="4">
                  <c:v>Abendmahl</c:v>
                </c:pt>
                <c:pt idx="5">
                  <c:v>Kirchenkaffee</c:v>
                </c:pt>
                <c:pt idx="6">
                  <c:v>Menschen treffen</c:v>
                </c:pt>
              </c:strCache>
            </c:strRef>
          </c:cat>
          <c:val>
            <c:numRef>
              <c:f>Gesamt!$E$129:$E$135</c:f>
              <c:numCache>
                <c:formatCode>General</c:formatCode>
                <c:ptCount val="7"/>
                <c:pt idx="0">
                  <c:v>3</c:v>
                </c:pt>
                <c:pt idx="1">
                  <c:v>5</c:v>
                </c:pt>
                <c:pt idx="2">
                  <c:v>3</c:v>
                </c:pt>
                <c:pt idx="3">
                  <c:v>5</c:v>
                </c:pt>
                <c:pt idx="4">
                  <c:v>8</c:v>
                </c:pt>
                <c:pt idx="5">
                  <c:v>24</c:v>
                </c:pt>
                <c:pt idx="6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5848064"/>
        <c:axId val="195849600"/>
        <c:axId val="0"/>
      </c:bar3DChart>
      <c:catAx>
        <c:axId val="195848064"/>
        <c:scaling>
          <c:orientation val="minMax"/>
        </c:scaling>
        <c:delete val="0"/>
        <c:axPos val="b"/>
        <c:majorTickMark val="out"/>
        <c:minorTickMark val="none"/>
        <c:tickLblPos val="nextTo"/>
        <c:crossAx val="195849600"/>
        <c:crosses val="autoZero"/>
        <c:auto val="1"/>
        <c:lblAlgn val="ctr"/>
        <c:lblOffset val="100"/>
        <c:noMultiLvlLbl val="0"/>
      </c:catAx>
      <c:valAx>
        <c:axId val="195849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58480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Männer!$B$2:$B$3</c:f>
              <c:strCache>
                <c:ptCount val="1"/>
                <c:pt idx="0">
                  <c:v>Alle sehr wichtig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Männer!$A$4:$A$13</c:f>
              <c:strCache>
                <c:ptCount val="10"/>
                <c:pt idx="0">
                  <c:v>Meine Religion ist mir</c:v>
                </c:pt>
                <c:pt idx="1">
                  <c:v>Die Taufe ist mir</c:v>
                </c:pt>
                <c:pt idx="2">
                  <c:v>Die Konfirmation ist mir</c:v>
                </c:pt>
                <c:pt idx="3">
                  <c:v>Die kirchliche Trauung ist mir</c:v>
                </c:pt>
                <c:pt idx="4">
                  <c:v>Eine kirchliche Bestattung ist mir</c:v>
                </c:pt>
                <c:pt idx="5">
                  <c:v>Gottesdienste sind mir</c:v>
                </c:pt>
                <c:pt idx="6">
                  <c:v>Beten ist für mich</c:v>
                </c:pt>
                <c:pt idx="7">
                  <c:v>Die Kirchengemeinde besser kennenzulernen ist für mich</c:v>
                </c:pt>
                <c:pt idx="8">
                  <c:v>Am kirchlichen Gemeindeleben aktiv teilzunehmen ist mir</c:v>
                </c:pt>
                <c:pt idx="9">
                  <c:v>Im Kirchenvorstand Ansprechpartner zu haben ist mir</c:v>
                </c:pt>
              </c:strCache>
            </c:strRef>
          </c:cat>
          <c:val>
            <c:numRef>
              <c:f>Männer!$B$4:$B$13</c:f>
              <c:numCache>
                <c:formatCode>General</c:formatCode>
                <c:ptCount val="10"/>
                <c:pt idx="0">
                  <c:v>8</c:v>
                </c:pt>
                <c:pt idx="1">
                  <c:v>8</c:v>
                </c:pt>
                <c:pt idx="2">
                  <c:v>11</c:v>
                </c:pt>
                <c:pt idx="3">
                  <c:v>15</c:v>
                </c:pt>
                <c:pt idx="4">
                  <c:v>16</c:v>
                </c:pt>
                <c:pt idx="5">
                  <c:v>6</c:v>
                </c:pt>
                <c:pt idx="6">
                  <c:v>6</c:v>
                </c:pt>
                <c:pt idx="7">
                  <c:v>0</c:v>
                </c:pt>
                <c:pt idx="8">
                  <c:v>3</c:v>
                </c:pt>
                <c:pt idx="9">
                  <c:v>2</c:v>
                </c:pt>
              </c:numCache>
            </c:numRef>
          </c:val>
        </c:ser>
        <c:ser>
          <c:idx val="1"/>
          <c:order val="1"/>
          <c:tx>
            <c:strRef>
              <c:f>Männer!$C$2:$C$3</c:f>
              <c:strCache>
                <c:ptCount val="1"/>
                <c:pt idx="0">
                  <c:v>Alle wichtig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Männer!$A$4:$A$13</c:f>
              <c:strCache>
                <c:ptCount val="10"/>
                <c:pt idx="0">
                  <c:v>Meine Religion ist mir</c:v>
                </c:pt>
                <c:pt idx="1">
                  <c:v>Die Taufe ist mir</c:v>
                </c:pt>
                <c:pt idx="2">
                  <c:v>Die Konfirmation ist mir</c:v>
                </c:pt>
                <c:pt idx="3">
                  <c:v>Die kirchliche Trauung ist mir</c:v>
                </c:pt>
                <c:pt idx="4">
                  <c:v>Eine kirchliche Bestattung ist mir</c:v>
                </c:pt>
                <c:pt idx="5">
                  <c:v>Gottesdienste sind mir</c:v>
                </c:pt>
                <c:pt idx="6">
                  <c:v>Beten ist für mich</c:v>
                </c:pt>
                <c:pt idx="7">
                  <c:v>Die Kirchengemeinde besser kennenzulernen ist für mich</c:v>
                </c:pt>
                <c:pt idx="8">
                  <c:v>Am kirchlichen Gemeindeleben aktiv teilzunehmen ist mir</c:v>
                </c:pt>
                <c:pt idx="9">
                  <c:v>Im Kirchenvorstand Ansprechpartner zu haben ist mir</c:v>
                </c:pt>
              </c:strCache>
            </c:strRef>
          </c:cat>
          <c:val>
            <c:numRef>
              <c:f>Männer!$C$4:$C$13</c:f>
              <c:numCache>
                <c:formatCode>General</c:formatCode>
                <c:ptCount val="10"/>
                <c:pt idx="0">
                  <c:v>27</c:v>
                </c:pt>
                <c:pt idx="1">
                  <c:v>32</c:v>
                </c:pt>
                <c:pt idx="2">
                  <c:v>29</c:v>
                </c:pt>
                <c:pt idx="3">
                  <c:v>17</c:v>
                </c:pt>
                <c:pt idx="4">
                  <c:v>24</c:v>
                </c:pt>
                <c:pt idx="5">
                  <c:v>15</c:v>
                </c:pt>
                <c:pt idx="6">
                  <c:v>19</c:v>
                </c:pt>
                <c:pt idx="7">
                  <c:v>22</c:v>
                </c:pt>
                <c:pt idx="8">
                  <c:v>11</c:v>
                </c:pt>
                <c:pt idx="9">
                  <c:v>27</c:v>
                </c:pt>
              </c:numCache>
            </c:numRef>
          </c:val>
        </c:ser>
        <c:ser>
          <c:idx val="2"/>
          <c:order val="2"/>
          <c:tx>
            <c:strRef>
              <c:f>Männer!$D$2:$D$3</c:f>
              <c:strCache>
                <c:ptCount val="1"/>
                <c:pt idx="0">
                  <c:v>Alle weniger wichtig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Männer!$A$4:$A$13</c:f>
              <c:strCache>
                <c:ptCount val="10"/>
                <c:pt idx="0">
                  <c:v>Meine Religion ist mir</c:v>
                </c:pt>
                <c:pt idx="1">
                  <c:v>Die Taufe ist mir</c:v>
                </c:pt>
                <c:pt idx="2">
                  <c:v>Die Konfirmation ist mir</c:v>
                </c:pt>
                <c:pt idx="3">
                  <c:v>Die kirchliche Trauung ist mir</c:v>
                </c:pt>
                <c:pt idx="4">
                  <c:v>Eine kirchliche Bestattung ist mir</c:v>
                </c:pt>
                <c:pt idx="5">
                  <c:v>Gottesdienste sind mir</c:v>
                </c:pt>
                <c:pt idx="6">
                  <c:v>Beten ist für mich</c:v>
                </c:pt>
                <c:pt idx="7">
                  <c:v>Die Kirchengemeinde besser kennenzulernen ist für mich</c:v>
                </c:pt>
                <c:pt idx="8">
                  <c:v>Am kirchlichen Gemeindeleben aktiv teilzunehmen ist mir</c:v>
                </c:pt>
                <c:pt idx="9">
                  <c:v>Im Kirchenvorstand Ansprechpartner zu haben ist mir</c:v>
                </c:pt>
              </c:strCache>
            </c:strRef>
          </c:cat>
          <c:val>
            <c:numRef>
              <c:f>Männer!$D$4:$D$13</c:f>
              <c:numCache>
                <c:formatCode>General</c:formatCode>
                <c:ptCount val="10"/>
                <c:pt idx="0">
                  <c:v>15</c:v>
                </c:pt>
                <c:pt idx="1">
                  <c:v>9</c:v>
                </c:pt>
                <c:pt idx="2">
                  <c:v>9</c:v>
                </c:pt>
                <c:pt idx="3">
                  <c:v>15</c:v>
                </c:pt>
                <c:pt idx="4">
                  <c:v>15</c:v>
                </c:pt>
                <c:pt idx="5">
                  <c:v>26</c:v>
                </c:pt>
                <c:pt idx="6">
                  <c:v>22</c:v>
                </c:pt>
                <c:pt idx="7">
                  <c:v>26</c:v>
                </c:pt>
                <c:pt idx="8">
                  <c:v>33</c:v>
                </c:pt>
                <c:pt idx="9">
                  <c:v>21</c:v>
                </c:pt>
              </c:numCache>
            </c:numRef>
          </c:val>
        </c:ser>
        <c:ser>
          <c:idx val="3"/>
          <c:order val="3"/>
          <c:tx>
            <c:strRef>
              <c:f>Männer!$E$2:$E$3</c:f>
              <c:strCache>
                <c:ptCount val="1"/>
                <c:pt idx="0">
                  <c:v>Alle unwichtig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Männer!$A$4:$A$13</c:f>
              <c:strCache>
                <c:ptCount val="10"/>
                <c:pt idx="0">
                  <c:v>Meine Religion ist mir</c:v>
                </c:pt>
                <c:pt idx="1">
                  <c:v>Die Taufe ist mir</c:v>
                </c:pt>
                <c:pt idx="2">
                  <c:v>Die Konfirmation ist mir</c:v>
                </c:pt>
                <c:pt idx="3">
                  <c:v>Die kirchliche Trauung ist mir</c:v>
                </c:pt>
                <c:pt idx="4">
                  <c:v>Eine kirchliche Bestattung ist mir</c:v>
                </c:pt>
                <c:pt idx="5">
                  <c:v>Gottesdienste sind mir</c:v>
                </c:pt>
                <c:pt idx="6">
                  <c:v>Beten ist für mich</c:v>
                </c:pt>
                <c:pt idx="7">
                  <c:v>Die Kirchengemeinde besser kennenzulernen ist für mich</c:v>
                </c:pt>
                <c:pt idx="8">
                  <c:v>Am kirchlichen Gemeindeleben aktiv teilzunehmen ist mir</c:v>
                </c:pt>
                <c:pt idx="9">
                  <c:v>Im Kirchenvorstand Ansprechpartner zu haben ist mir</c:v>
                </c:pt>
              </c:strCache>
            </c:strRef>
          </c:cat>
          <c:val>
            <c:numRef>
              <c:f>Männer!$E$4:$E$13</c:f>
              <c:numCache>
                <c:formatCode>General</c:formatCode>
                <c:ptCount val="10"/>
                <c:pt idx="0">
                  <c:v>0</c:v>
                </c:pt>
                <c:pt idx="1">
                  <c:v>2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4</c:v>
                </c:pt>
                <c:pt idx="6">
                  <c:v>3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76761088"/>
        <c:axId val="176771072"/>
      </c:barChart>
      <c:catAx>
        <c:axId val="176761088"/>
        <c:scaling>
          <c:orientation val="minMax"/>
        </c:scaling>
        <c:delete val="0"/>
        <c:axPos val="b"/>
        <c:majorTickMark val="none"/>
        <c:minorTickMark val="none"/>
        <c:tickLblPos val="nextTo"/>
        <c:crossAx val="176771072"/>
        <c:crosses val="autoZero"/>
        <c:auto val="1"/>
        <c:lblAlgn val="ctr"/>
        <c:lblOffset val="100"/>
        <c:noMultiLvlLbl val="0"/>
      </c:catAx>
      <c:valAx>
        <c:axId val="17677107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767610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Männer!$B$616</c:f>
              <c:strCache>
                <c:ptCount val="1"/>
                <c:pt idx="0">
                  <c:v>sehr wichtig</c:v>
                </c:pt>
              </c:strCache>
            </c:strRef>
          </c:tx>
          <c:invertIfNegative val="0"/>
          <c:cat>
            <c:strRef>
              <c:f>Männer!$A$617:$A$623</c:f>
              <c:strCache>
                <c:ptCount val="7"/>
                <c:pt idx="0">
                  <c:v>Lieder</c:v>
                </c:pt>
                <c:pt idx="1">
                  <c:v>Predigt</c:v>
                </c:pt>
                <c:pt idx="2">
                  <c:v>Gebete</c:v>
                </c:pt>
                <c:pt idx="3">
                  <c:v>Segen</c:v>
                </c:pt>
                <c:pt idx="4">
                  <c:v>Abendmahl</c:v>
                </c:pt>
                <c:pt idx="5">
                  <c:v>Kirchenkaffee</c:v>
                </c:pt>
                <c:pt idx="6">
                  <c:v>Menschen treffen</c:v>
                </c:pt>
              </c:strCache>
            </c:strRef>
          </c:cat>
          <c:val>
            <c:numRef>
              <c:f>Männer!$B$617:$B$623</c:f>
              <c:numCache>
                <c:formatCode>General</c:formatCode>
                <c:ptCount val="7"/>
                <c:pt idx="0">
                  <c:v>8</c:v>
                </c:pt>
                <c:pt idx="1">
                  <c:v>9</c:v>
                </c:pt>
                <c:pt idx="2">
                  <c:v>7</c:v>
                </c:pt>
                <c:pt idx="3">
                  <c:v>5</c:v>
                </c:pt>
                <c:pt idx="4">
                  <c:v>5</c:v>
                </c:pt>
                <c:pt idx="5">
                  <c:v>4</c:v>
                </c:pt>
                <c:pt idx="6">
                  <c:v>8</c:v>
                </c:pt>
              </c:numCache>
            </c:numRef>
          </c:val>
        </c:ser>
        <c:ser>
          <c:idx val="1"/>
          <c:order val="1"/>
          <c:tx>
            <c:strRef>
              <c:f>Männer!$C$616</c:f>
              <c:strCache>
                <c:ptCount val="1"/>
                <c:pt idx="0">
                  <c:v>wichtig</c:v>
                </c:pt>
              </c:strCache>
            </c:strRef>
          </c:tx>
          <c:invertIfNegative val="0"/>
          <c:cat>
            <c:strRef>
              <c:f>Männer!$A$617:$A$623</c:f>
              <c:strCache>
                <c:ptCount val="7"/>
                <c:pt idx="0">
                  <c:v>Lieder</c:v>
                </c:pt>
                <c:pt idx="1">
                  <c:v>Predigt</c:v>
                </c:pt>
                <c:pt idx="2">
                  <c:v>Gebete</c:v>
                </c:pt>
                <c:pt idx="3">
                  <c:v>Segen</c:v>
                </c:pt>
                <c:pt idx="4">
                  <c:v>Abendmahl</c:v>
                </c:pt>
                <c:pt idx="5">
                  <c:v>Kirchenkaffee</c:v>
                </c:pt>
                <c:pt idx="6">
                  <c:v>Menschen treffen</c:v>
                </c:pt>
              </c:strCache>
            </c:strRef>
          </c:cat>
          <c:val>
            <c:numRef>
              <c:f>Männer!$C$617:$C$623</c:f>
              <c:numCache>
                <c:formatCode>General</c:formatCode>
                <c:ptCount val="7"/>
                <c:pt idx="0">
                  <c:v>27</c:v>
                </c:pt>
                <c:pt idx="1">
                  <c:v>17</c:v>
                </c:pt>
                <c:pt idx="2">
                  <c:v>20</c:v>
                </c:pt>
                <c:pt idx="3">
                  <c:v>26</c:v>
                </c:pt>
                <c:pt idx="4">
                  <c:v>13</c:v>
                </c:pt>
                <c:pt idx="5">
                  <c:v>7</c:v>
                </c:pt>
                <c:pt idx="6">
                  <c:v>30</c:v>
                </c:pt>
              </c:numCache>
            </c:numRef>
          </c:val>
        </c:ser>
        <c:ser>
          <c:idx val="2"/>
          <c:order val="2"/>
          <c:tx>
            <c:strRef>
              <c:f>Männer!$D$616</c:f>
              <c:strCache>
                <c:ptCount val="1"/>
                <c:pt idx="0">
                  <c:v>weniger wichtig</c:v>
                </c:pt>
              </c:strCache>
            </c:strRef>
          </c:tx>
          <c:invertIfNegative val="0"/>
          <c:cat>
            <c:strRef>
              <c:f>Männer!$A$617:$A$623</c:f>
              <c:strCache>
                <c:ptCount val="7"/>
                <c:pt idx="0">
                  <c:v>Lieder</c:v>
                </c:pt>
                <c:pt idx="1">
                  <c:v>Predigt</c:v>
                </c:pt>
                <c:pt idx="2">
                  <c:v>Gebete</c:v>
                </c:pt>
                <c:pt idx="3">
                  <c:v>Segen</c:v>
                </c:pt>
                <c:pt idx="4">
                  <c:v>Abendmahl</c:v>
                </c:pt>
                <c:pt idx="5">
                  <c:v>Kirchenkaffee</c:v>
                </c:pt>
                <c:pt idx="6">
                  <c:v>Menschen treffen</c:v>
                </c:pt>
              </c:strCache>
            </c:strRef>
          </c:cat>
          <c:val>
            <c:numRef>
              <c:f>Männer!$D$617:$D$623</c:f>
              <c:numCache>
                <c:formatCode>General</c:formatCode>
                <c:ptCount val="7"/>
                <c:pt idx="0">
                  <c:v>9</c:v>
                </c:pt>
                <c:pt idx="1">
                  <c:v>8</c:v>
                </c:pt>
                <c:pt idx="2">
                  <c:v>16</c:v>
                </c:pt>
                <c:pt idx="3">
                  <c:v>13</c:v>
                </c:pt>
                <c:pt idx="4">
                  <c:v>24</c:v>
                </c:pt>
                <c:pt idx="5">
                  <c:v>26</c:v>
                </c:pt>
                <c:pt idx="6">
                  <c:v>7</c:v>
                </c:pt>
              </c:numCache>
            </c:numRef>
          </c:val>
        </c:ser>
        <c:ser>
          <c:idx val="3"/>
          <c:order val="3"/>
          <c:tx>
            <c:strRef>
              <c:f>Männer!$E$616</c:f>
              <c:strCache>
                <c:ptCount val="1"/>
                <c:pt idx="0">
                  <c:v>unwichtig</c:v>
                </c:pt>
              </c:strCache>
            </c:strRef>
          </c:tx>
          <c:invertIfNegative val="0"/>
          <c:cat>
            <c:strRef>
              <c:f>Männer!$A$617:$A$623</c:f>
              <c:strCache>
                <c:ptCount val="7"/>
                <c:pt idx="0">
                  <c:v>Lieder</c:v>
                </c:pt>
                <c:pt idx="1">
                  <c:v>Predigt</c:v>
                </c:pt>
                <c:pt idx="2">
                  <c:v>Gebete</c:v>
                </c:pt>
                <c:pt idx="3">
                  <c:v>Segen</c:v>
                </c:pt>
                <c:pt idx="4">
                  <c:v>Abendmahl</c:v>
                </c:pt>
                <c:pt idx="5">
                  <c:v>Kirchenkaffee</c:v>
                </c:pt>
                <c:pt idx="6">
                  <c:v>Menschen treffen</c:v>
                </c:pt>
              </c:strCache>
            </c:strRef>
          </c:cat>
          <c:val>
            <c:numRef>
              <c:f>Männer!$E$617:$E$623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  <c:pt idx="5">
                  <c:v>10</c:v>
                </c:pt>
                <c:pt idx="6">
                  <c:v>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98259072"/>
        <c:axId val="198260608"/>
      </c:barChart>
      <c:catAx>
        <c:axId val="198259072"/>
        <c:scaling>
          <c:orientation val="minMax"/>
        </c:scaling>
        <c:delete val="0"/>
        <c:axPos val="b"/>
        <c:majorTickMark val="out"/>
        <c:minorTickMark val="none"/>
        <c:tickLblPos val="nextTo"/>
        <c:crossAx val="198260608"/>
        <c:crosses val="autoZero"/>
        <c:auto val="1"/>
        <c:lblAlgn val="ctr"/>
        <c:lblOffset val="100"/>
        <c:noMultiLvlLbl val="0"/>
      </c:catAx>
      <c:valAx>
        <c:axId val="198260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82590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Frauen!$B$606</c:f>
              <c:strCache>
                <c:ptCount val="1"/>
                <c:pt idx="0">
                  <c:v>sehr wichtig</c:v>
                </c:pt>
              </c:strCache>
            </c:strRef>
          </c:tx>
          <c:invertIfNegative val="0"/>
          <c:cat>
            <c:strRef>
              <c:f>Frauen!$A$607:$A$613</c:f>
              <c:strCache>
                <c:ptCount val="7"/>
                <c:pt idx="0">
                  <c:v>Lieder</c:v>
                </c:pt>
                <c:pt idx="1">
                  <c:v>Predigt</c:v>
                </c:pt>
                <c:pt idx="2">
                  <c:v>Gebete</c:v>
                </c:pt>
                <c:pt idx="3">
                  <c:v>Segen</c:v>
                </c:pt>
                <c:pt idx="4">
                  <c:v>Abendmahl</c:v>
                </c:pt>
                <c:pt idx="5">
                  <c:v>Kirchenkaffee</c:v>
                </c:pt>
                <c:pt idx="6">
                  <c:v>Menschen treffen</c:v>
                </c:pt>
              </c:strCache>
            </c:strRef>
          </c:cat>
          <c:val>
            <c:numRef>
              <c:f>Frauen!$B$607:$B$613</c:f>
              <c:numCache>
                <c:formatCode>General</c:formatCode>
                <c:ptCount val="7"/>
                <c:pt idx="0">
                  <c:v>53</c:v>
                </c:pt>
                <c:pt idx="1">
                  <c:v>39</c:v>
                </c:pt>
                <c:pt idx="2">
                  <c:v>45</c:v>
                </c:pt>
                <c:pt idx="3">
                  <c:v>45</c:v>
                </c:pt>
                <c:pt idx="4">
                  <c:v>21</c:v>
                </c:pt>
                <c:pt idx="5">
                  <c:v>4</c:v>
                </c:pt>
                <c:pt idx="6">
                  <c:v>31</c:v>
                </c:pt>
              </c:numCache>
            </c:numRef>
          </c:val>
        </c:ser>
        <c:ser>
          <c:idx val="1"/>
          <c:order val="1"/>
          <c:tx>
            <c:strRef>
              <c:f>Frauen!$C$606</c:f>
              <c:strCache>
                <c:ptCount val="1"/>
                <c:pt idx="0">
                  <c:v>wichtig</c:v>
                </c:pt>
              </c:strCache>
            </c:strRef>
          </c:tx>
          <c:invertIfNegative val="0"/>
          <c:cat>
            <c:strRef>
              <c:f>Frauen!$A$607:$A$613</c:f>
              <c:strCache>
                <c:ptCount val="7"/>
                <c:pt idx="0">
                  <c:v>Lieder</c:v>
                </c:pt>
                <c:pt idx="1">
                  <c:v>Predigt</c:v>
                </c:pt>
                <c:pt idx="2">
                  <c:v>Gebete</c:v>
                </c:pt>
                <c:pt idx="3">
                  <c:v>Segen</c:v>
                </c:pt>
                <c:pt idx="4">
                  <c:v>Abendmahl</c:v>
                </c:pt>
                <c:pt idx="5">
                  <c:v>Kirchenkaffee</c:v>
                </c:pt>
                <c:pt idx="6">
                  <c:v>Menschen treffen</c:v>
                </c:pt>
              </c:strCache>
            </c:strRef>
          </c:cat>
          <c:val>
            <c:numRef>
              <c:f>Frauen!$C$607:$C$613</c:f>
              <c:numCache>
                <c:formatCode>General</c:formatCode>
                <c:ptCount val="7"/>
                <c:pt idx="0">
                  <c:v>38</c:v>
                </c:pt>
                <c:pt idx="1">
                  <c:v>52</c:v>
                </c:pt>
                <c:pt idx="2">
                  <c:v>42</c:v>
                </c:pt>
                <c:pt idx="3">
                  <c:v>38</c:v>
                </c:pt>
                <c:pt idx="4">
                  <c:v>34</c:v>
                </c:pt>
                <c:pt idx="5">
                  <c:v>14</c:v>
                </c:pt>
                <c:pt idx="6">
                  <c:v>55</c:v>
                </c:pt>
              </c:numCache>
            </c:numRef>
          </c:val>
        </c:ser>
        <c:ser>
          <c:idx val="2"/>
          <c:order val="2"/>
          <c:tx>
            <c:strRef>
              <c:f>Frauen!$D$606</c:f>
              <c:strCache>
                <c:ptCount val="1"/>
                <c:pt idx="0">
                  <c:v>weniger wichtig</c:v>
                </c:pt>
              </c:strCache>
            </c:strRef>
          </c:tx>
          <c:invertIfNegative val="0"/>
          <c:cat>
            <c:strRef>
              <c:f>Frauen!$A$607:$A$613</c:f>
              <c:strCache>
                <c:ptCount val="7"/>
                <c:pt idx="0">
                  <c:v>Lieder</c:v>
                </c:pt>
                <c:pt idx="1">
                  <c:v>Predigt</c:v>
                </c:pt>
                <c:pt idx="2">
                  <c:v>Gebete</c:v>
                </c:pt>
                <c:pt idx="3">
                  <c:v>Segen</c:v>
                </c:pt>
                <c:pt idx="4">
                  <c:v>Abendmahl</c:v>
                </c:pt>
                <c:pt idx="5">
                  <c:v>Kirchenkaffee</c:v>
                </c:pt>
                <c:pt idx="6">
                  <c:v>Menschen treffen</c:v>
                </c:pt>
              </c:strCache>
            </c:strRef>
          </c:cat>
          <c:val>
            <c:numRef>
              <c:f>Frauen!$D$607:$D$613</c:f>
              <c:numCache>
                <c:formatCode>General</c:formatCode>
                <c:ptCount val="7"/>
                <c:pt idx="0">
                  <c:v>10</c:v>
                </c:pt>
                <c:pt idx="1">
                  <c:v>7</c:v>
                </c:pt>
                <c:pt idx="2">
                  <c:v>12</c:v>
                </c:pt>
                <c:pt idx="3">
                  <c:v>10</c:v>
                </c:pt>
                <c:pt idx="4">
                  <c:v>33</c:v>
                </c:pt>
                <c:pt idx="5">
                  <c:v>41</c:v>
                </c:pt>
                <c:pt idx="6">
                  <c:v>12</c:v>
                </c:pt>
              </c:numCache>
            </c:numRef>
          </c:val>
        </c:ser>
        <c:ser>
          <c:idx val="3"/>
          <c:order val="3"/>
          <c:tx>
            <c:strRef>
              <c:f>Frauen!$E$606</c:f>
              <c:strCache>
                <c:ptCount val="1"/>
                <c:pt idx="0">
                  <c:v>unwichtig</c:v>
                </c:pt>
              </c:strCache>
            </c:strRef>
          </c:tx>
          <c:invertIfNegative val="0"/>
          <c:cat>
            <c:strRef>
              <c:f>Frauen!$A$607:$A$613</c:f>
              <c:strCache>
                <c:ptCount val="7"/>
                <c:pt idx="0">
                  <c:v>Lieder</c:v>
                </c:pt>
                <c:pt idx="1">
                  <c:v>Predigt</c:v>
                </c:pt>
                <c:pt idx="2">
                  <c:v>Gebete</c:v>
                </c:pt>
                <c:pt idx="3">
                  <c:v>Segen</c:v>
                </c:pt>
                <c:pt idx="4">
                  <c:v>Abendmahl</c:v>
                </c:pt>
                <c:pt idx="5">
                  <c:v>Kirchenkaffee</c:v>
                </c:pt>
                <c:pt idx="6">
                  <c:v>Menschen treffen</c:v>
                </c:pt>
              </c:strCache>
            </c:strRef>
          </c:cat>
          <c:val>
            <c:numRef>
              <c:f>Frauen!$E$607:$E$613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3</c:v>
                </c:pt>
                <c:pt idx="4">
                  <c:v>5</c:v>
                </c:pt>
                <c:pt idx="5">
                  <c:v>14</c:v>
                </c:pt>
                <c:pt idx="6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8323200"/>
        <c:axId val="198324992"/>
        <c:axId val="0"/>
      </c:bar3DChart>
      <c:catAx>
        <c:axId val="198323200"/>
        <c:scaling>
          <c:orientation val="minMax"/>
        </c:scaling>
        <c:delete val="0"/>
        <c:axPos val="b"/>
        <c:majorTickMark val="out"/>
        <c:minorTickMark val="none"/>
        <c:tickLblPos val="nextTo"/>
        <c:crossAx val="198324992"/>
        <c:crosses val="autoZero"/>
        <c:auto val="1"/>
        <c:lblAlgn val="ctr"/>
        <c:lblOffset val="100"/>
        <c:noMultiLvlLbl val="0"/>
      </c:catAx>
      <c:valAx>
        <c:axId val="198324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832320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Gesamt!$B$157</c:f>
              <c:strCache>
                <c:ptCount val="1"/>
                <c:pt idx="0">
                  <c:v>sehr wichtig</c:v>
                </c:pt>
              </c:strCache>
            </c:strRef>
          </c:tx>
          <c:invertIfNegative val="0"/>
          <c:cat>
            <c:strRef>
              <c:f>Gesamt!$A$158:$A$162</c:f>
              <c:strCache>
                <c:ptCount val="5"/>
                <c:pt idx="0">
                  <c:v>Auf der Straße ansprechbar</c:v>
                </c:pt>
                <c:pt idx="1">
                  <c:v>ein offenes Ohr für alle Anliegen haben</c:v>
                </c:pt>
                <c:pt idx="2">
                  <c:v>rund um die Uhr erreichbar</c:v>
                </c:pt>
                <c:pt idx="3">
                  <c:v>ich gehe mit meinen Problemen auf die Pfarrerin zu</c:v>
                </c:pt>
                <c:pt idx="4">
                  <c:v>die Pfarrerin kommt bei Problemen auf mich zu</c:v>
                </c:pt>
              </c:strCache>
            </c:strRef>
          </c:cat>
          <c:val>
            <c:numRef>
              <c:f>Gesamt!$B$158:$B$162</c:f>
              <c:numCache>
                <c:formatCode>General</c:formatCode>
                <c:ptCount val="5"/>
                <c:pt idx="0">
                  <c:v>35</c:v>
                </c:pt>
                <c:pt idx="1">
                  <c:v>50</c:v>
                </c:pt>
                <c:pt idx="2">
                  <c:v>11</c:v>
                </c:pt>
                <c:pt idx="3">
                  <c:v>32</c:v>
                </c:pt>
                <c:pt idx="4">
                  <c:v>25</c:v>
                </c:pt>
              </c:numCache>
            </c:numRef>
          </c:val>
        </c:ser>
        <c:ser>
          <c:idx val="1"/>
          <c:order val="1"/>
          <c:tx>
            <c:strRef>
              <c:f>Gesamt!$C$157</c:f>
              <c:strCache>
                <c:ptCount val="1"/>
                <c:pt idx="0">
                  <c:v>wichtig</c:v>
                </c:pt>
              </c:strCache>
            </c:strRef>
          </c:tx>
          <c:invertIfNegative val="0"/>
          <c:cat>
            <c:strRef>
              <c:f>Gesamt!$A$158:$A$162</c:f>
              <c:strCache>
                <c:ptCount val="5"/>
                <c:pt idx="0">
                  <c:v>Auf der Straße ansprechbar</c:v>
                </c:pt>
                <c:pt idx="1">
                  <c:v>ein offenes Ohr für alle Anliegen haben</c:v>
                </c:pt>
                <c:pt idx="2">
                  <c:v>rund um die Uhr erreichbar</c:v>
                </c:pt>
                <c:pt idx="3">
                  <c:v>ich gehe mit meinen Problemen auf die Pfarrerin zu</c:v>
                </c:pt>
                <c:pt idx="4">
                  <c:v>die Pfarrerin kommt bei Problemen auf mich zu</c:v>
                </c:pt>
              </c:strCache>
            </c:strRef>
          </c:cat>
          <c:val>
            <c:numRef>
              <c:f>Gesamt!$C$158:$C$162</c:f>
              <c:numCache>
                <c:formatCode>General</c:formatCode>
                <c:ptCount val="5"/>
                <c:pt idx="0">
                  <c:v>71</c:v>
                </c:pt>
                <c:pt idx="1">
                  <c:v>81</c:v>
                </c:pt>
                <c:pt idx="2">
                  <c:v>26</c:v>
                </c:pt>
                <c:pt idx="3">
                  <c:v>63</c:v>
                </c:pt>
                <c:pt idx="4">
                  <c:v>46</c:v>
                </c:pt>
              </c:numCache>
            </c:numRef>
          </c:val>
        </c:ser>
        <c:ser>
          <c:idx val="2"/>
          <c:order val="2"/>
          <c:tx>
            <c:strRef>
              <c:f>Gesamt!$D$157</c:f>
              <c:strCache>
                <c:ptCount val="1"/>
                <c:pt idx="0">
                  <c:v>weniger wichtig</c:v>
                </c:pt>
              </c:strCache>
            </c:strRef>
          </c:tx>
          <c:invertIfNegative val="0"/>
          <c:cat>
            <c:strRef>
              <c:f>Gesamt!$A$158:$A$162</c:f>
              <c:strCache>
                <c:ptCount val="5"/>
                <c:pt idx="0">
                  <c:v>Auf der Straße ansprechbar</c:v>
                </c:pt>
                <c:pt idx="1">
                  <c:v>ein offenes Ohr für alle Anliegen haben</c:v>
                </c:pt>
                <c:pt idx="2">
                  <c:v>rund um die Uhr erreichbar</c:v>
                </c:pt>
                <c:pt idx="3">
                  <c:v>ich gehe mit meinen Problemen auf die Pfarrerin zu</c:v>
                </c:pt>
                <c:pt idx="4">
                  <c:v>die Pfarrerin kommt bei Problemen auf mich zu</c:v>
                </c:pt>
              </c:strCache>
            </c:strRef>
          </c:cat>
          <c:val>
            <c:numRef>
              <c:f>Gesamt!$D$158:$D$162</c:f>
              <c:numCache>
                <c:formatCode>General</c:formatCode>
                <c:ptCount val="5"/>
                <c:pt idx="0">
                  <c:v>47</c:v>
                </c:pt>
                <c:pt idx="1">
                  <c:v>16</c:v>
                </c:pt>
                <c:pt idx="2">
                  <c:v>58</c:v>
                </c:pt>
                <c:pt idx="3">
                  <c:v>38</c:v>
                </c:pt>
                <c:pt idx="4">
                  <c:v>47</c:v>
                </c:pt>
              </c:numCache>
            </c:numRef>
          </c:val>
        </c:ser>
        <c:ser>
          <c:idx val="3"/>
          <c:order val="3"/>
          <c:tx>
            <c:strRef>
              <c:f>Gesamt!$E$157</c:f>
              <c:strCache>
                <c:ptCount val="1"/>
                <c:pt idx="0">
                  <c:v>unwichtig</c:v>
                </c:pt>
              </c:strCache>
            </c:strRef>
          </c:tx>
          <c:invertIfNegative val="0"/>
          <c:cat>
            <c:strRef>
              <c:f>Gesamt!$A$158:$A$162</c:f>
              <c:strCache>
                <c:ptCount val="5"/>
                <c:pt idx="0">
                  <c:v>Auf der Straße ansprechbar</c:v>
                </c:pt>
                <c:pt idx="1">
                  <c:v>ein offenes Ohr für alle Anliegen haben</c:v>
                </c:pt>
                <c:pt idx="2">
                  <c:v>rund um die Uhr erreichbar</c:v>
                </c:pt>
                <c:pt idx="3">
                  <c:v>ich gehe mit meinen Problemen auf die Pfarrerin zu</c:v>
                </c:pt>
                <c:pt idx="4">
                  <c:v>die Pfarrerin kommt bei Problemen auf mich zu</c:v>
                </c:pt>
              </c:strCache>
            </c:strRef>
          </c:cat>
          <c:val>
            <c:numRef>
              <c:f>Gesamt!$E$158:$E$162</c:f>
              <c:numCache>
                <c:formatCode>General</c:formatCode>
                <c:ptCount val="5"/>
                <c:pt idx="0">
                  <c:v>6</c:v>
                </c:pt>
                <c:pt idx="1">
                  <c:v>1</c:v>
                </c:pt>
                <c:pt idx="2">
                  <c:v>44</c:v>
                </c:pt>
                <c:pt idx="3">
                  <c:v>9</c:v>
                </c:pt>
                <c:pt idx="4">
                  <c:v>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8371200"/>
        <c:axId val="198372736"/>
        <c:axId val="0"/>
      </c:bar3DChart>
      <c:catAx>
        <c:axId val="198371200"/>
        <c:scaling>
          <c:orientation val="minMax"/>
        </c:scaling>
        <c:delete val="0"/>
        <c:axPos val="b"/>
        <c:majorTickMark val="out"/>
        <c:minorTickMark val="none"/>
        <c:tickLblPos val="nextTo"/>
        <c:crossAx val="198372736"/>
        <c:crosses val="autoZero"/>
        <c:auto val="1"/>
        <c:lblAlgn val="ctr"/>
        <c:lblOffset val="100"/>
        <c:noMultiLvlLbl val="0"/>
      </c:catAx>
      <c:valAx>
        <c:axId val="1983727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837120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Männer!$B$724</c:f>
              <c:strCache>
                <c:ptCount val="1"/>
                <c:pt idx="0">
                  <c:v>sehr wichtig</c:v>
                </c:pt>
              </c:strCache>
            </c:strRef>
          </c:tx>
          <c:invertIfNegative val="0"/>
          <c:cat>
            <c:strRef>
              <c:f>Männer!$A$725:$A$729</c:f>
              <c:strCache>
                <c:ptCount val="5"/>
                <c:pt idx="0">
                  <c:v>Auf der Straße ansprechbar</c:v>
                </c:pt>
                <c:pt idx="1">
                  <c:v>ein offenes Ohr für alle Anliegen haben</c:v>
                </c:pt>
                <c:pt idx="2">
                  <c:v>rund um die Uhr erreichbar</c:v>
                </c:pt>
                <c:pt idx="3">
                  <c:v>ich gehe mit meinen Problemen auf die Pfarrerin zu</c:v>
                </c:pt>
                <c:pt idx="4">
                  <c:v>die Pfarrerin kommt bei Problemen auf mich zu</c:v>
                </c:pt>
              </c:strCache>
            </c:strRef>
          </c:cat>
          <c:val>
            <c:numRef>
              <c:f>Männer!$B$725:$B$729</c:f>
              <c:numCache>
                <c:formatCode>General</c:formatCode>
                <c:ptCount val="5"/>
                <c:pt idx="0">
                  <c:v>6</c:v>
                </c:pt>
                <c:pt idx="1">
                  <c:v>7</c:v>
                </c:pt>
                <c:pt idx="2">
                  <c:v>3</c:v>
                </c:pt>
                <c:pt idx="3">
                  <c:v>5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Männer!$C$724</c:f>
              <c:strCache>
                <c:ptCount val="1"/>
                <c:pt idx="0">
                  <c:v>wichtig</c:v>
                </c:pt>
              </c:strCache>
            </c:strRef>
          </c:tx>
          <c:invertIfNegative val="0"/>
          <c:cat>
            <c:strRef>
              <c:f>Männer!$A$725:$A$729</c:f>
              <c:strCache>
                <c:ptCount val="5"/>
                <c:pt idx="0">
                  <c:v>Auf der Straße ansprechbar</c:v>
                </c:pt>
                <c:pt idx="1">
                  <c:v>ein offenes Ohr für alle Anliegen haben</c:v>
                </c:pt>
                <c:pt idx="2">
                  <c:v>rund um die Uhr erreichbar</c:v>
                </c:pt>
                <c:pt idx="3">
                  <c:v>ich gehe mit meinen Problemen auf die Pfarrerin zu</c:v>
                </c:pt>
                <c:pt idx="4">
                  <c:v>die Pfarrerin kommt bei Problemen auf mich zu</c:v>
                </c:pt>
              </c:strCache>
            </c:strRef>
          </c:cat>
          <c:val>
            <c:numRef>
              <c:f>Männer!$C$725:$C$729</c:f>
              <c:numCache>
                <c:formatCode>General</c:formatCode>
                <c:ptCount val="5"/>
                <c:pt idx="0">
                  <c:v>26</c:v>
                </c:pt>
                <c:pt idx="1">
                  <c:v>29</c:v>
                </c:pt>
                <c:pt idx="2">
                  <c:v>6</c:v>
                </c:pt>
                <c:pt idx="3">
                  <c:v>21</c:v>
                </c:pt>
                <c:pt idx="4">
                  <c:v>12</c:v>
                </c:pt>
              </c:numCache>
            </c:numRef>
          </c:val>
        </c:ser>
        <c:ser>
          <c:idx val="2"/>
          <c:order val="2"/>
          <c:tx>
            <c:strRef>
              <c:f>Männer!$D$724</c:f>
              <c:strCache>
                <c:ptCount val="1"/>
                <c:pt idx="0">
                  <c:v>weniger wichtig</c:v>
                </c:pt>
              </c:strCache>
            </c:strRef>
          </c:tx>
          <c:invertIfNegative val="0"/>
          <c:cat>
            <c:strRef>
              <c:f>Männer!$A$725:$A$729</c:f>
              <c:strCache>
                <c:ptCount val="5"/>
                <c:pt idx="0">
                  <c:v>Auf der Straße ansprechbar</c:v>
                </c:pt>
                <c:pt idx="1">
                  <c:v>ein offenes Ohr für alle Anliegen haben</c:v>
                </c:pt>
                <c:pt idx="2">
                  <c:v>rund um die Uhr erreichbar</c:v>
                </c:pt>
                <c:pt idx="3">
                  <c:v>ich gehe mit meinen Problemen auf die Pfarrerin zu</c:v>
                </c:pt>
                <c:pt idx="4">
                  <c:v>die Pfarrerin kommt bei Problemen auf mich zu</c:v>
                </c:pt>
              </c:strCache>
            </c:strRef>
          </c:cat>
          <c:val>
            <c:numRef>
              <c:f>Männer!$D$725:$D$729</c:f>
              <c:numCache>
                <c:formatCode>General</c:formatCode>
                <c:ptCount val="5"/>
                <c:pt idx="0">
                  <c:v>10</c:v>
                </c:pt>
                <c:pt idx="1">
                  <c:v>7</c:v>
                </c:pt>
                <c:pt idx="2">
                  <c:v>22</c:v>
                </c:pt>
                <c:pt idx="3">
                  <c:v>16</c:v>
                </c:pt>
                <c:pt idx="4">
                  <c:v>22</c:v>
                </c:pt>
              </c:numCache>
            </c:numRef>
          </c:val>
        </c:ser>
        <c:ser>
          <c:idx val="3"/>
          <c:order val="3"/>
          <c:tx>
            <c:strRef>
              <c:f>Männer!$E$724</c:f>
              <c:strCache>
                <c:ptCount val="1"/>
                <c:pt idx="0">
                  <c:v>unwichtig</c:v>
                </c:pt>
              </c:strCache>
            </c:strRef>
          </c:tx>
          <c:invertIfNegative val="0"/>
          <c:cat>
            <c:strRef>
              <c:f>Männer!$A$725:$A$729</c:f>
              <c:strCache>
                <c:ptCount val="5"/>
                <c:pt idx="0">
                  <c:v>Auf der Straße ansprechbar</c:v>
                </c:pt>
                <c:pt idx="1">
                  <c:v>ein offenes Ohr für alle Anliegen haben</c:v>
                </c:pt>
                <c:pt idx="2">
                  <c:v>rund um die Uhr erreichbar</c:v>
                </c:pt>
                <c:pt idx="3">
                  <c:v>ich gehe mit meinen Problemen auf die Pfarrerin zu</c:v>
                </c:pt>
                <c:pt idx="4">
                  <c:v>die Pfarrerin kommt bei Problemen auf mich zu</c:v>
                </c:pt>
              </c:strCache>
            </c:strRef>
          </c:cat>
          <c:val>
            <c:numRef>
              <c:f>Männer!$E$725:$E$729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13</c:v>
                </c:pt>
                <c:pt idx="3">
                  <c:v>3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8107904"/>
        <c:axId val="198109440"/>
        <c:axId val="0"/>
      </c:bar3DChart>
      <c:catAx>
        <c:axId val="198107904"/>
        <c:scaling>
          <c:orientation val="minMax"/>
        </c:scaling>
        <c:delete val="0"/>
        <c:axPos val="b"/>
        <c:majorTickMark val="out"/>
        <c:minorTickMark val="none"/>
        <c:tickLblPos val="nextTo"/>
        <c:crossAx val="198109440"/>
        <c:crosses val="autoZero"/>
        <c:auto val="1"/>
        <c:lblAlgn val="ctr"/>
        <c:lblOffset val="100"/>
        <c:noMultiLvlLbl val="0"/>
      </c:catAx>
      <c:valAx>
        <c:axId val="198109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81079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Frauen!$B$712</c:f>
              <c:strCache>
                <c:ptCount val="1"/>
                <c:pt idx="0">
                  <c:v>sehr wichtig</c:v>
                </c:pt>
              </c:strCache>
            </c:strRef>
          </c:tx>
          <c:invertIfNegative val="0"/>
          <c:cat>
            <c:strRef>
              <c:f>Frauen!$A$713:$A$717</c:f>
              <c:strCache>
                <c:ptCount val="5"/>
                <c:pt idx="0">
                  <c:v>Auf der Straße ansprechbar</c:v>
                </c:pt>
                <c:pt idx="1">
                  <c:v>ein offenes Ohr für alle Anliegen haben</c:v>
                </c:pt>
                <c:pt idx="2">
                  <c:v>rund um die Uhr erreichbar</c:v>
                </c:pt>
                <c:pt idx="3">
                  <c:v>ich gehe mit meinen Problemen auf die Pfarrerin zu</c:v>
                </c:pt>
                <c:pt idx="4">
                  <c:v>die Pfarrerin kommt bei Problemen auf mich zu</c:v>
                </c:pt>
              </c:strCache>
            </c:strRef>
          </c:cat>
          <c:val>
            <c:numRef>
              <c:f>Frauen!$B$713:$B$717</c:f>
              <c:numCache>
                <c:formatCode>General</c:formatCode>
                <c:ptCount val="5"/>
                <c:pt idx="0">
                  <c:v>29</c:v>
                </c:pt>
                <c:pt idx="1">
                  <c:v>43</c:v>
                </c:pt>
                <c:pt idx="2">
                  <c:v>8</c:v>
                </c:pt>
                <c:pt idx="3">
                  <c:v>27</c:v>
                </c:pt>
                <c:pt idx="4">
                  <c:v>23</c:v>
                </c:pt>
              </c:numCache>
            </c:numRef>
          </c:val>
        </c:ser>
        <c:ser>
          <c:idx val="1"/>
          <c:order val="1"/>
          <c:tx>
            <c:strRef>
              <c:f>Frauen!$C$712</c:f>
              <c:strCache>
                <c:ptCount val="1"/>
                <c:pt idx="0">
                  <c:v>wichtig</c:v>
                </c:pt>
              </c:strCache>
            </c:strRef>
          </c:tx>
          <c:invertIfNegative val="0"/>
          <c:cat>
            <c:strRef>
              <c:f>Frauen!$A$713:$A$717</c:f>
              <c:strCache>
                <c:ptCount val="5"/>
                <c:pt idx="0">
                  <c:v>Auf der Straße ansprechbar</c:v>
                </c:pt>
                <c:pt idx="1">
                  <c:v>ein offenes Ohr für alle Anliegen haben</c:v>
                </c:pt>
                <c:pt idx="2">
                  <c:v>rund um die Uhr erreichbar</c:v>
                </c:pt>
                <c:pt idx="3">
                  <c:v>ich gehe mit meinen Problemen auf die Pfarrerin zu</c:v>
                </c:pt>
                <c:pt idx="4">
                  <c:v>die Pfarrerin kommt bei Problemen auf mich zu</c:v>
                </c:pt>
              </c:strCache>
            </c:strRef>
          </c:cat>
          <c:val>
            <c:numRef>
              <c:f>Frauen!$C$713:$C$717</c:f>
              <c:numCache>
                <c:formatCode>General</c:formatCode>
                <c:ptCount val="5"/>
                <c:pt idx="0">
                  <c:v>45</c:v>
                </c:pt>
                <c:pt idx="1">
                  <c:v>52</c:v>
                </c:pt>
                <c:pt idx="2">
                  <c:v>20</c:v>
                </c:pt>
                <c:pt idx="3">
                  <c:v>42</c:v>
                </c:pt>
                <c:pt idx="4">
                  <c:v>34</c:v>
                </c:pt>
              </c:numCache>
            </c:numRef>
          </c:val>
        </c:ser>
        <c:ser>
          <c:idx val="2"/>
          <c:order val="2"/>
          <c:tx>
            <c:strRef>
              <c:f>Frauen!$D$712</c:f>
              <c:strCache>
                <c:ptCount val="1"/>
                <c:pt idx="0">
                  <c:v>weniger wichtig</c:v>
                </c:pt>
              </c:strCache>
            </c:strRef>
          </c:tx>
          <c:invertIfNegative val="0"/>
          <c:cat>
            <c:strRef>
              <c:f>Frauen!$A$713:$A$717</c:f>
              <c:strCache>
                <c:ptCount val="5"/>
                <c:pt idx="0">
                  <c:v>Auf der Straße ansprechbar</c:v>
                </c:pt>
                <c:pt idx="1">
                  <c:v>ein offenes Ohr für alle Anliegen haben</c:v>
                </c:pt>
                <c:pt idx="2">
                  <c:v>rund um die Uhr erreichbar</c:v>
                </c:pt>
                <c:pt idx="3">
                  <c:v>ich gehe mit meinen Problemen auf die Pfarrerin zu</c:v>
                </c:pt>
                <c:pt idx="4">
                  <c:v>die Pfarrerin kommt bei Problemen auf mich zu</c:v>
                </c:pt>
              </c:strCache>
            </c:strRef>
          </c:cat>
          <c:val>
            <c:numRef>
              <c:f>Frauen!$D$713:$D$717</c:f>
              <c:numCache>
                <c:formatCode>General</c:formatCode>
                <c:ptCount val="5"/>
                <c:pt idx="0">
                  <c:v>37</c:v>
                </c:pt>
                <c:pt idx="1">
                  <c:v>9</c:v>
                </c:pt>
                <c:pt idx="2">
                  <c:v>36</c:v>
                </c:pt>
                <c:pt idx="3">
                  <c:v>22</c:v>
                </c:pt>
                <c:pt idx="4">
                  <c:v>25</c:v>
                </c:pt>
              </c:numCache>
            </c:numRef>
          </c:val>
        </c:ser>
        <c:ser>
          <c:idx val="3"/>
          <c:order val="3"/>
          <c:tx>
            <c:strRef>
              <c:f>Frauen!$E$712</c:f>
              <c:strCache>
                <c:ptCount val="1"/>
                <c:pt idx="0">
                  <c:v>unwichtig</c:v>
                </c:pt>
              </c:strCache>
            </c:strRef>
          </c:tx>
          <c:invertIfNegative val="0"/>
          <c:cat>
            <c:strRef>
              <c:f>Frauen!$A$713:$A$717</c:f>
              <c:strCache>
                <c:ptCount val="5"/>
                <c:pt idx="0">
                  <c:v>Auf der Straße ansprechbar</c:v>
                </c:pt>
                <c:pt idx="1">
                  <c:v>ein offenes Ohr für alle Anliegen haben</c:v>
                </c:pt>
                <c:pt idx="2">
                  <c:v>rund um die Uhr erreichbar</c:v>
                </c:pt>
                <c:pt idx="3">
                  <c:v>ich gehe mit meinen Problemen auf die Pfarrerin zu</c:v>
                </c:pt>
                <c:pt idx="4">
                  <c:v>die Pfarrerin kommt bei Problemen auf mich zu</c:v>
                </c:pt>
              </c:strCache>
            </c:strRef>
          </c:cat>
          <c:val>
            <c:numRef>
              <c:f>Frauen!$E$713:$E$717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31</c:v>
                </c:pt>
                <c:pt idx="3">
                  <c:v>6</c:v>
                </c:pt>
                <c:pt idx="4">
                  <c:v>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8159744"/>
        <c:axId val="198173824"/>
        <c:axId val="0"/>
      </c:bar3DChart>
      <c:catAx>
        <c:axId val="198159744"/>
        <c:scaling>
          <c:orientation val="minMax"/>
        </c:scaling>
        <c:delete val="0"/>
        <c:axPos val="b"/>
        <c:majorTickMark val="out"/>
        <c:minorTickMark val="none"/>
        <c:tickLblPos val="nextTo"/>
        <c:crossAx val="198173824"/>
        <c:crosses val="autoZero"/>
        <c:auto val="1"/>
        <c:lblAlgn val="ctr"/>
        <c:lblOffset val="100"/>
        <c:noMultiLvlLbl val="0"/>
      </c:catAx>
      <c:valAx>
        <c:axId val="198173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81597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Gesamt!$A$34</c:f>
              <c:strCache>
                <c:ptCount val="1"/>
                <c:pt idx="0">
                  <c:v>Mind. Alle zwei Wochen</c:v>
                </c:pt>
              </c:strCache>
            </c:strRef>
          </c:tx>
          <c:invertIfNegative val="0"/>
          <c:cat>
            <c:strRef>
              <c:f>Gesamt!$B$32:$H$33</c:f>
              <c:strCache>
                <c:ptCount val="7"/>
                <c:pt idx="0">
                  <c:v>Alle</c:v>
                </c:pt>
                <c:pt idx="1">
                  <c:v>10.-16.</c:v>
                </c:pt>
                <c:pt idx="2">
                  <c:v>17-25</c:v>
                </c:pt>
                <c:pt idx="3">
                  <c:v>26-35</c:v>
                </c:pt>
                <c:pt idx="4">
                  <c:v>36-55</c:v>
                </c:pt>
                <c:pt idx="5">
                  <c:v>56-65</c:v>
                </c:pt>
                <c:pt idx="6">
                  <c:v>66+</c:v>
                </c:pt>
              </c:strCache>
            </c:strRef>
          </c:cat>
          <c:val>
            <c:numRef>
              <c:f>Gesamt!$B$34:$H$34</c:f>
              <c:numCache>
                <c:formatCode>General</c:formatCode>
                <c:ptCount val="7"/>
                <c:pt idx="0">
                  <c:v>33</c:v>
                </c:pt>
                <c:pt idx="1">
                  <c:v>5</c:v>
                </c:pt>
                <c:pt idx="2">
                  <c:v>2</c:v>
                </c:pt>
                <c:pt idx="3">
                  <c:v>0</c:v>
                </c:pt>
                <c:pt idx="4">
                  <c:v>2</c:v>
                </c:pt>
                <c:pt idx="5">
                  <c:v>4</c:v>
                </c:pt>
                <c:pt idx="6">
                  <c:v>20</c:v>
                </c:pt>
              </c:numCache>
            </c:numRef>
          </c:val>
        </c:ser>
        <c:ser>
          <c:idx val="1"/>
          <c:order val="1"/>
          <c:tx>
            <c:strRef>
              <c:f>Gesamt!$A$35</c:f>
              <c:strCache>
                <c:ptCount val="1"/>
                <c:pt idx="0">
                  <c:v>Mind. Einmal im Monat</c:v>
                </c:pt>
              </c:strCache>
            </c:strRef>
          </c:tx>
          <c:invertIfNegative val="0"/>
          <c:cat>
            <c:strRef>
              <c:f>Gesamt!$B$32:$H$33</c:f>
              <c:strCache>
                <c:ptCount val="7"/>
                <c:pt idx="0">
                  <c:v>Alle</c:v>
                </c:pt>
                <c:pt idx="1">
                  <c:v>10.-16.</c:v>
                </c:pt>
                <c:pt idx="2">
                  <c:v>17-25</c:v>
                </c:pt>
                <c:pt idx="3">
                  <c:v>26-35</c:v>
                </c:pt>
                <c:pt idx="4">
                  <c:v>36-55</c:v>
                </c:pt>
                <c:pt idx="5">
                  <c:v>56-65</c:v>
                </c:pt>
                <c:pt idx="6">
                  <c:v>66+</c:v>
                </c:pt>
              </c:strCache>
            </c:strRef>
          </c:cat>
          <c:val>
            <c:numRef>
              <c:f>Gesamt!$B$35:$H$35</c:f>
              <c:numCache>
                <c:formatCode>General</c:formatCode>
                <c:ptCount val="7"/>
                <c:pt idx="0">
                  <c:v>31</c:v>
                </c:pt>
                <c:pt idx="1">
                  <c:v>4</c:v>
                </c:pt>
                <c:pt idx="2">
                  <c:v>0</c:v>
                </c:pt>
                <c:pt idx="3">
                  <c:v>4</c:v>
                </c:pt>
                <c:pt idx="4">
                  <c:v>2</c:v>
                </c:pt>
                <c:pt idx="5">
                  <c:v>5</c:v>
                </c:pt>
                <c:pt idx="6">
                  <c:v>16</c:v>
                </c:pt>
              </c:numCache>
            </c:numRef>
          </c:val>
        </c:ser>
        <c:ser>
          <c:idx val="2"/>
          <c:order val="2"/>
          <c:tx>
            <c:strRef>
              <c:f>Gesamt!$A$36</c:f>
              <c:strCache>
                <c:ptCount val="1"/>
                <c:pt idx="0">
                  <c:v>Mind. Einmal im Quartal</c:v>
                </c:pt>
              </c:strCache>
            </c:strRef>
          </c:tx>
          <c:invertIfNegative val="0"/>
          <c:cat>
            <c:strRef>
              <c:f>Gesamt!$B$32:$H$33</c:f>
              <c:strCache>
                <c:ptCount val="7"/>
                <c:pt idx="0">
                  <c:v>Alle</c:v>
                </c:pt>
                <c:pt idx="1">
                  <c:v>10.-16.</c:v>
                </c:pt>
                <c:pt idx="2">
                  <c:v>17-25</c:v>
                </c:pt>
                <c:pt idx="3">
                  <c:v>26-35</c:v>
                </c:pt>
                <c:pt idx="4">
                  <c:v>36-55</c:v>
                </c:pt>
                <c:pt idx="5">
                  <c:v>56-65</c:v>
                </c:pt>
                <c:pt idx="6">
                  <c:v>66+</c:v>
                </c:pt>
              </c:strCache>
            </c:strRef>
          </c:cat>
          <c:val>
            <c:numRef>
              <c:f>Gesamt!$B$36:$H$36</c:f>
              <c:numCache>
                <c:formatCode>General</c:formatCode>
                <c:ptCount val="7"/>
                <c:pt idx="0">
                  <c:v>49</c:v>
                </c:pt>
                <c:pt idx="1">
                  <c:v>6</c:v>
                </c:pt>
                <c:pt idx="2">
                  <c:v>5</c:v>
                </c:pt>
                <c:pt idx="3">
                  <c:v>4</c:v>
                </c:pt>
                <c:pt idx="4">
                  <c:v>13</c:v>
                </c:pt>
                <c:pt idx="5">
                  <c:v>12</c:v>
                </c:pt>
                <c:pt idx="6">
                  <c:v>9</c:v>
                </c:pt>
              </c:numCache>
            </c:numRef>
          </c:val>
        </c:ser>
        <c:ser>
          <c:idx val="3"/>
          <c:order val="3"/>
          <c:tx>
            <c:strRef>
              <c:f>Gesamt!$A$37</c:f>
              <c:strCache>
                <c:ptCount val="1"/>
                <c:pt idx="0">
                  <c:v>Mind. Einmal im Jahr</c:v>
                </c:pt>
              </c:strCache>
            </c:strRef>
          </c:tx>
          <c:invertIfNegative val="0"/>
          <c:cat>
            <c:strRef>
              <c:f>Gesamt!$B$32:$H$33</c:f>
              <c:strCache>
                <c:ptCount val="7"/>
                <c:pt idx="0">
                  <c:v>Alle</c:v>
                </c:pt>
                <c:pt idx="1">
                  <c:v>10.-16.</c:v>
                </c:pt>
                <c:pt idx="2">
                  <c:v>17-25</c:v>
                </c:pt>
                <c:pt idx="3">
                  <c:v>26-35</c:v>
                </c:pt>
                <c:pt idx="4">
                  <c:v>36-55</c:v>
                </c:pt>
                <c:pt idx="5">
                  <c:v>56-65</c:v>
                </c:pt>
                <c:pt idx="6">
                  <c:v>66+</c:v>
                </c:pt>
              </c:strCache>
            </c:strRef>
          </c:cat>
          <c:val>
            <c:numRef>
              <c:f>Gesamt!$B$37:$H$37</c:f>
              <c:numCache>
                <c:formatCode>General</c:formatCode>
                <c:ptCount val="7"/>
                <c:pt idx="0">
                  <c:v>44</c:v>
                </c:pt>
                <c:pt idx="1">
                  <c:v>2</c:v>
                </c:pt>
                <c:pt idx="2">
                  <c:v>5</c:v>
                </c:pt>
                <c:pt idx="3">
                  <c:v>5</c:v>
                </c:pt>
                <c:pt idx="4">
                  <c:v>15</c:v>
                </c:pt>
                <c:pt idx="5">
                  <c:v>10</c:v>
                </c:pt>
                <c:pt idx="6">
                  <c:v>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8228224"/>
        <c:axId val="198242304"/>
        <c:axId val="0"/>
      </c:bar3DChart>
      <c:catAx>
        <c:axId val="198228224"/>
        <c:scaling>
          <c:orientation val="minMax"/>
        </c:scaling>
        <c:delete val="0"/>
        <c:axPos val="b"/>
        <c:majorTickMark val="out"/>
        <c:minorTickMark val="none"/>
        <c:tickLblPos val="nextTo"/>
        <c:crossAx val="198242304"/>
        <c:crosses val="autoZero"/>
        <c:auto val="1"/>
        <c:lblAlgn val="ctr"/>
        <c:lblOffset val="100"/>
        <c:noMultiLvlLbl val="0"/>
      </c:catAx>
      <c:valAx>
        <c:axId val="198242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822822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Gesamt!$A$116</c:f>
              <c:strCache>
                <c:ptCount val="1"/>
                <c:pt idx="0">
                  <c:v>Musikalische Gottesdienste  (z.B. Chor)</c:v>
                </c:pt>
              </c:strCache>
            </c:strRef>
          </c:tx>
          <c:invertIfNegative val="0"/>
          <c:cat>
            <c:strRef>
              <c:f>Gesamt!$B$115:$H$115</c:f>
              <c:strCache>
                <c:ptCount val="7"/>
                <c:pt idx="0">
                  <c:v>Alle</c:v>
                </c:pt>
                <c:pt idx="1">
                  <c:v>10.-16.</c:v>
                </c:pt>
                <c:pt idx="2">
                  <c:v>17.-25</c:v>
                </c:pt>
                <c:pt idx="3">
                  <c:v>26-35</c:v>
                </c:pt>
                <c:pt idx="4">
                  <c:v>36-55</c:v>
                </c:pt>
                <c:pt idx="5">
                  <c:v>56-65</c:v>
                </c:pt>
                <c:pt idx="6">
                  <c:v>66+</c:v>
                </c:pt>
              </c:strCache>
            </c:strRef>
          </c:cat>
          <c:val>
            <c:numRef>
              <c:f>Gesamt!$B$116:$H$116</c:f>
              <c:numCache>
                <c:formatCode>General</c:formatCode>
                <c:ptCount val="7"/>
                <c:pt idx="0">
                  <c:v>107</c:v>
                </c:pt>
                <c:pt idx="1">
                  <c:v>10</c:v>
                </c:pt>
                <c:pt idx="2">
                  <c:v>7</c:v>
                </c:pt>
                <c:pt idx="3">
                  <c:v>10</c:v>
                </c:pt>
                <c:pt idx="4">
                  <c:v>17</c:v>
                </c:pt>
                <c:pt idx="5">
                  <c:v>21</c:v>
                </c:pt>
                <c:pt idx="6">
                  <c:v>42</c:v>
                </c:pt>
              </c:numCache>
            </c:numRef>
          </c:val>
        </c:ser>
        <c:ser>
          <c:idx val="1"/>
          <c:order val="1"/>
          <c:tx>
            <c:strRef>
              <c:f>Gesamt!$A$117</c:f>
              <c:strCache>
                <c:ptCount val="1"/>
                <c:pt idx="0">
                  <c:v>Gottesdienste im Team</c:v>
                </c:pt>
              </c:strCache>
            </c:strRef>
          </c:tx>
          <c:invertIfNegative val="0"/>
          <c:cat>
            <c:strRef>
              <c:f>Gesamt!$B$115:$H$115</c:f>
              <c:strCache>
                <c:ptCount val="7"/>
                <c:pt idx="0">
                  <c:v>Alle</c:v>
                </c:pt>
                <c:pt idx="1">
                  <c:v>10.-16.</c:v>
                </c:pt>
                <c:pt idx="2">
                  <c:v>17.-25</c:v>
                </c:pt>
                <c:pt idx="3">
                  <c:v>26-35</c:v>
                </c:pt>
                <c:pt idx="4">
                  <c:v>36-55</c:v>
                </c:pt>
                <c:pt idx="5">
                  <c:v>56-65</c:v>
                </c:pt>
                <c:pt idx="6">
                  <c:v>66+</c:v>
                </c:pt>
              </c:strCache>
            </c:strRef>
          </c:cat>
          <c:val>
            <c:numRef>
              <c:f>Gesamt!$B$117:$H$117</c:f>
              <c:numCache>
                <c:formatCode>General</c:formatCode>
                <c:ptCount val="7"/>
                <c:pt idx="0">
                  <c:v>56</c:v>
                </c:pt>
                <c:pt idx="1">
                  <c:v>9</c:v>
                </c:pt>
                <c:pt idx="2">
                  <c:v>3</c:v>
                </c:pt>
                <c:pt idx="3">
                  <c:v>6</c:v>
                </c:pt>
                <c:pt idx="4">
                  <c:v>13</c:v>
                </c:pt>
                <c:pt idx="5">
                  <c:v>6</c:v>
                </c:pt>
                <c:pt idx="6">
                  <c:v>19</c:v>
                </c:pt>
              </c:numCache>
            </c:numRef>
          </c:val>
        </c:ser>
        <c:ser>
          <c:idx val="2"/>
          <c:order val="2"/>
          <c:tx>
            <c:strRef>
              <c:f>Gesamt!$A$118</c:f>
              <c:strCache>
                <c:ptCount val="1"/>
                <c:pt idx="0">
                  <c:v>Ausrufezeichen Godis </c:v>
                </c:pt>
              </c:strCache>
            </c:strRef>
          </c:tx>
          <c:invertIfNegative val="0"/>
          <c:cat>
            <c:strRef>
              <c:f>Gesamt!$B$115:$H$115</c:f>
              <c:strCache>
                <c:ptCount val="7"/>
                <c:pt idx="0">
                  <c:v>Alle</c:v>
                </c:pt>
                <c:pt idx="1">
                  <c:v>10.-16.</c:v>
                </c:pt>
                <c:pt idx="2">
                  <c:v>17.-25</c:v>
                </c:pt>
                <c:pt idx="3">
                  <c:v>26-35</c:v>
                </c:pt>
                <c:pt idx="4">
                  <c:v>36-55</c:v>
                </c:pt>
                <c:pt idx="5">
                  <c:v>56-65</c:v>
                </c:pt>
                <c:pt idx="6">
                  <c:v>66+</c:v>
                </c:pt>
              </c:strCache>
            </c:strRef>
          </c:cat>
          <c:val>
            <c:numRef>
              <c:f>Gesamt!$B$118:$H$118</c:f>
              <c:numCache>
                <c:formatCode>General</c:formatCode>
                <c:ptCount val="7"/>
                <c:pt idx="0">
                  <c:v>76</c:v>
                </c:pt>
                <c:pt idx="1">
                  <c:v>13</c:v>
                </c:pt>
                <c:pt idx="2">
                  <c:v>7</c:v>
                </c:pt>
                <c:pt idx="3">
                  <c:v>6</c:v>
                </c:pt>
                <c:pt idx="4">
                  <c:v>21</c:v>
                </c:pt>
                <c:pt idx="5">
                  <c:v>14</c:v>
                </c:pt>
                <c:pt idx="6">
                  <c:v>15</c:v>
                </c:pt>
              </c:numCache>
            </c:numRef>
          </c:val>
        </c:ser>
        <c:ser>
          <c:idx val="3"/>
          <c:order val="3"/>
          <c:tx>
            <c:strRef>
              <c:f>Gesamt!$A$119</c:f>
              <c:strCache>
                <c:ptCount val="1"/>
                <c:pt idx="0">
                  <c:v>normaler Sonntagsgottesdienst</c:v>
                </c:pt>
              </c:strCache>
            </c:strRef>
          </c:tx>
          <c:invertIfNegative val="0"/>
          <c:cat>
            <c:strRef>
              <c:f>Gesamt!$B$115:$H$115</c:f>
              <c:strCache>
                <c:ptCount val="7"/>
                <c:pt idx="0">
                  <c:v>Alle</c:v>
                </c:pt>
                <c:pt idx="1">
                  <c:v>10.-16.</c:v>
                </c:pt>
                <c:pt idx="2">
                  <c:v>17.-25</c:v>
                </c:pt>
                <c:pt idx="3">
                  <c:v>26-35</c:v>
                </c:pt>
                <c:pt idx="4">
                  <c:v>36-55</c:v>
                </c:pt>
                <c:pt idx="5">
                  <c:v>56-65</c:v>
                </c:pt>
                <c:pt idx="6">
                  <c:v>66+</c:v>
                </c:pt>
              </c:strCache>
            </c:strRef>
          </c:cat>
          <c:val>
            <c:numRef>
              <c:f>Gesamt!$B$119:$H$119</c:f>
              <c:numCache>
                <c:formatCode>General</c:formatCode>
                <c:ptCount val="7"/>
                <c:pt idx="0">
                  <c:v>64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5</c:v>
                </c:pt>
                <c:pt idx="5">
                  <c:v>15</c:v>
                </c:pt>
                <c:pt idx="6">
                  <c:v>39</c:v>
                </c:pt>
              </c:numCache>
            </c:numRef>
          </c:val>
        </c:ser>
        <c:ser>
          <c:idx val="4"/>
          <c:order val="4"/>
          <c:tx>
            <c:strRef>
              <c:f>Gesamt!$A$120</c:f>
              <c:strCache>
                <c:ptCount val="1"/>
                <c:pt idx="0">
                  <c:v>Feiertagsgottesdienst</c:v>
                </c:pt>
              </c:strCache>
            </c:strRef>
          </c:tx>
          <c:invertIfNegative val="0"/>
          <c:cat>
            <c:strRef>
              <c:f>Gesamt!$B$115:$H$115</c:f>
              <c:strCache>
                <c:ptCount val="7"/>
                <c:pt idx="0">
                  <c:v>Alle</c:v>
                </c:pt>
                <c:pt idx="1">
                  <c:v>10.-16.</c:v>
                </c:pt>
                <c:pt idx="2">
                  <c:v>17.-25</c:v>
                </c:pt>
                <c:pt idx="3">
                  <c:v>26-35</c:v>
                </c:pt>
                <c:pt idx="4">
                  <c:v>36-55</c:v>
                </c:pt>
                <c:pt idx="5">
                  <c:v>56-65</c:v>
                </c:pt>
                <c:pt idx="6">
                  <c:v>66+</c:v>
                </c:pt>
              </c:strCache>
            </c:strRef>
          </c:cat>
          <c:val>
            <c:numRef>
              <c:f>Gesamt!$B$120:$H$120</c:f>
              <c:numCache>
                <c:formatCode>General</c:formatCode>
                <c:ptCount val="7"/>
                <c:pt idx="0">
                  <c:v>133</c:v>
                </c:pt>
                <c:pt idx="1">
                  <c:v>12</c:v>
                </c:pt>
                <c:pt idx="2">
                  <c:v>8</c:v>
                </c:pt>
                <c:pt idx="3">
                  <c:v>11</c:v>
                </c:pt>
                <c:pt idx="4">
                  <c:v>24</c:v>
                </c:pt>
                <c:pt idx="5">
                  <c:v>31</c:v>
                </c:pt>
                <c:pt idx="6">
                  <c:v>47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8482176"/>
        <c:axId val="198496256"/>
        <c:axId val="0"/>
      </c:bar3DChart>
      <c:catAx>
        <c:axId val="198482176"/>
        <c:scaling>
          <c:orientation val="minMax"/>
        </c:scaling>
        <c:delete val="0"/>
        <c:axPos val="b"/>
        <c:majorTickMark val="out"/>
        <c:minorTickMark val="none"/>
        <c:tickLblPos val="nextTo"/>
        <c:crossAx val="198496256"/>
        <c:crosses val="autoZero"/>
        <c:auto val="1"/>
        <c:lblAlgn val="ctr"/>
        <c:lblOffset val="100"/>
        <c:noMultiLvlLbl val="0"/>
      </c:catAx>
      <c:valAx>
        <c:axId val="198496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848217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Gesamt!$A$143</c:f>
              <c:strCache>
                <c:ptCount val="1"/>
                <c:pt idx="0">
                  <c:v>Begegnungen im Ort</c:v>
                </c:pt>
              </c:strCache>
            </c:strRef>
          </c:tx>
          <c:invertIfNegative val="0"/>
          <c:cat>
            <c:strRef>
              <c:f>Gesamt!$B$142:$H$142</c:f>
              <c:strCache>
                <c:ptCount val="7"/>
                <c:pt idx="0">
                  <c:v>Alle</c:v>
                </c:pt>
                <c:pt idx="1">
                  <c:v>10.-16.</c:v>
                </c:pt>
                <c:pt idx="2">
                  <c:v>17.-25</c:v>
                </c:pt>
                <c:pt idx="3">
                  <c:v>26-35</c:v>
                </c:pt>
                <c:pt idx="4">
                  <c:v>36-55</c:v>
                </c:pt>
                <c:pt idx="5">
                  <c:v>56-65</c:v>
                </c:pt>
                <c:pt idx="6">
                  <c:v>66+</c:v>
                </c:pt>
              </c:strCache>
            </c:strRef>
          </c:cat>
          <c:val>
            <c:numRef>
              <c:f>Gesamt!$B$143:$H$143</c:f>
              <c:numCache>
                <c:formatCode>General</c:formatCode>
                <c:ptCount val="7"/>
                <c:pt idx="0">
                  <c:v>65</c:v>
                </c:pt>
                <c:pt idx="1">
                  <c:v>4</c:v>
                </c:pt>
                <c:pt idx="2">
                  <c:v>2</c:v>
                </c:pt>
                <c:pt idx="3">
                  <c:v>5</c:v>
                </c:pt>
                <c:pt idx="4">
                  <c:v>11</c:v>
                </c:pt>
                <c:pt idx="5">
                  <c:v>14</c:v>
                </c:pt>
                <c:pt idx="6">
                  <c:v>29</c:v>
                </c:pt>
              </c:numCache>
            </c:numRef>
          </c:val>
        </c:ser>
        <c:ser>
          <c:idx val="1"/>
          <c:order val="1"/>
          <c:tx>
            <c:strRef>
              <c:f>Gesamt!$A$144</c:f>
              <c:strCache>
                <c:ptCount val="1"/>
                <c:pt idx="0">
                  <c:v>Kirchliche veranstaltungen</c:v>
                </c:pt>
              </c:strCache>
            </c:strRef>
          </c:tx>
          <c:invertIfNegative val="0"/>
          <c:cat>
            <c:strRef>
              <c:f>Gesamt!$B$142:$H$142</c:f>
              <c:strCache>
                <c:ptCount val="7"/>
                <c:pt idx="0">
                  <c:v>Alle</c:v>
                </c:pt>
                <c:pt idx="1">
                  <c:v>10.-16.</c:v>
                </c:pt>
                <c:pt idx="2">
                  <c:v>17.-25</c:v>
                </c:pt>
                <c:pt idx="3">
                  <c:v>26-35</c:v>
                </c:pt>
                <c:pt idx="4">
                  <c:v>36-55</c:v>
                </c:pt>
                <c:pt idx="5">
                  <c:v>56-65</c:v>
                </c:pt>
                <c:pt idx="6">
                  <c:v>66+</c:v>
                </c:pt>
              </c:strCache>
            </c:strRef>
          </c:cat>
          <c:val>
            <c:numRef>
              <c:f>Gesamt!$B$144:$H$144</c:f>
              <c:numCache>
                <c:formatCode>General</c:formatCode>
                <c:ptCount val="7"/>
                <c:pt idx="0">
                  <c:v>99</c:v>
                </c:pt>
                <c:pt idx="1">
                  <c:v>12</c:v>
                </c:pt>
                <c:pt idx="2">
                  <c:v>7</c:v>
                </c:pt>
                <c:pt idx="3">
                  <c:v>9</c:v>
                </c:pt>
                <c:pt idx="4">
                  <c:v>17</c:v>
                </c:pt>
                <c:pt idx="5">
                  <c:v>18</c:v>
                </c:pt>
                <c:pt idx="6">
                  <c:v>36</c:v>
                </c:pt>
              </c:numCache>
            </c:numRef>
          </c:val>
        </c:ser>
        <c:ser>
          <c:idx val="2"/>
          <c:order val="2"/>
          <c:tx>
            <c:strRef>
              <c:f>Gesamt!$A$145</c:f>
              <c:strCache>
                <c:ptCount val="1"/>
                <c:pt idx="0">
                  <c:v>Sprechzeiten</c:v>
                </c:pt>
              </c:strCache>
            </c:strRef>
          </c:tx>
          <c:invertIfNegative val="0"/>
          <c:cat>
            <c:strRef>
              <c:f>Gesamt!$B$142:$H$142</c:f>
              <c:strCache>
                <c:ptCount val="7"/>
                <c:pt idx="0">
                  <c:v>Alle</c:v>
                </c:pt>
                <c:pt idx="1">
                  <c:v>10.-16.</c:v>
                </c:pt>
                <c:pt idx="2">
                  <c:v>17.-25</c:v>
                </c:pt>
                <c:pt idx="3">
                  <c:v>26-35</c:v>
                </c:pt>
                <c:pt idx="4">
                  <c:v>36-55</c:v>
                </c:pt>
                <c:pt idx="5">
                  <c:v>56-65</c:v>
                </c:pt>
                <c:pt idx="6">
                  <c:v>66+</c:v>
                </c:pt>
              </c:strCache>
            </c:strRef>
          </c:cat>
          <c:val>
            <c:numRef>
              <c:f>Gesamt!$B$145:$H$145</c:f>
              <c:numCache>
                <c:formatCode>General</c:formatCode>
                <c:ptCount val="7"/>
                <c:pt idx="0">
                  <c:v>58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11</c:v>
                </c:pt>
                <c:pt idx="5">
                  <c:v>13</c:v>
                </c:pt>
                <c:pt idx="6">
                  <c:v>23</c:v>
                </c:pt>
              </c:numCache>
            </c:numRef>
          </c:val>
        </c:ser>
        <c:ser>
          <c:idx val="3"/>
          <c:order val="3"/>
          <c:tx>
            <c:strRef>
              <c:f>Gesamt!$A$146</c:f>
              <c:strCache>
                <c:ptCount val="1"/>
                <c:pt idx="0">
                  <c:v>in Trauer und Not</c:v>
                </c:pt>
              </c:strCache>
            </c:strRef>
          </c:tx>
          <c:invertIfNegative val="0"/>
          <c:cat>
            <c:strRef>
              <c:f>Gesamt!$B$142:$H$142</c:f>
              <c:strCache>
                <c:ptCount val="7"/>
                <c:pt idx="0">
                  <c:v>Alle</c:v>
                </c:pt>
                <c:pt idx="1">
                  <c:v>10.-16.</c:v>
                </c:pt>
                <c:pt idx="2">
                  <c:v>17.-25</c:v>
                </c:pt>
                <c:pt idx="3">
                  <c:v>26-35</c:v>
                </c:pt>
                <c:pt idx="4">
                  <c:v>36-55</c:v>
                </c:pt>
                <c:pt idx="5">
                  <c:v>56-65</c:v>
                </c:pt>
                <c:pt idx="6">
                  <c:v>66+</c:v>
                </c:pt>
              </c:strCache>
            </c:strRef>
          </c:cat>
          <c:val>
            <c:numRef>
              <c:f>Gesamt!$B$146:$H$146</c:f>
              <c:numCache>
                <c:formatCode>General</c:formatCode>
                <c:ptCount val="7"/>
                <c:pt idx="0">
                  <c:v>124</c:v>
                </c:pt>
                <c:pt idx="1">
                  <c:v>11</c:v>
                </c:pt>
                <c:pt idx="2">
                  <c:v>7</c:v>
                </c:pt>
                <c:pt idx="3">
                  <c:v>11</c:v>
                </c:pt>
                <c:pt idx="4">
                  <c:v>25</c:v>
                </c:pt>
                <c:pt idx="5">
                  <c:v>24</c:v>
                </c:pt>
                <c:pt idx="6">
                  <c:v>44</c:v>
                </c:pt>
              </c:numCache>
            </c:numRef>
          </c:val>
        </c:ser>
        <c:ser>
          <c:idx val="4"/>
          <c:order val="4"/>
          <c:tx>
            <c:strRef>
              <c:f>Gesamt!$A$147</c:f>
              <c:strCache>
                <c:ptCount val="1"/>
                <c:pt idx="0">
                  <c:v>bei Veranstaltungen im Dorf</c:v>
                </c:pt>
              </c:strCache>
            </c:strRef>
          </c:tx>
          <c:invertIfNegative val="0"/>
          <c:cat>
            <c:strRef>
              <c:f>Gesamt!$B$142:$H$142</c:f>
              <c:strCache>
                <c:ptCount val="7"/>
                <c:pt idx="0">
                  <c:v>Alle</c:v>
                </c:pt>
                <c:pt idx="1">
                  <c:v>10.-16.</c:v>
                </c:pt>
                <c:pt idx="2">
                  <c:v>17.-25</c:v>
                </c:pt>
                <c:pt idx="3">
                  <c:v>26-35</c:v>
                </c:pt>
                <c:pt idx="4">
                  <c:v>36-55</c:v>
                </c:pt>
                <c:pt idx="5">
                  <c:v>56-65</c:v>
                </c:pt>
                <c:pt idx="6">
                  <c:v>66+</c:v>
                </c:pt>
              </c:strCache>
            </c:strRef>
          </c:cat>
          <c:val>
            <c:numRef>
              <c:f>Gesamt!$B$147:$H$147</c:f>
              <c:numCache>
                <c:formatCode>General</c:formatCode>
                <c:ptCount val="7"/>
                <c:pt idx="0">
                  <c:v>93</c:v>
                </c:pt>
                <c:pt idx="1">
                  <c:v>8</c:v>
                </c:pt>
                <c:pt idx="2">
                  <c:v>6</c:v>
                </c:pt>
                <c:pt idx="3">
                  <c:v>8</c:v>
                </c:pt>
                <c:pt idx="4">
                  <c:v>19</c:v>
                </c:pt>
                <c:pt idx="5">
                  <c:v>18</c:v>
                </c:pt>
                <c:pt idx="6">
                  <c:v>34</c:v>
                </c:pt>
              </c:numCache>
            </c:numRef>
          </c:val>
        </c:ser>
        <c:ser>
          <c:idx val="5"/>
          <c:order val="5"/>
          <c:tx>
            <c:strRef>
              <c:f>Gesamt!$A$148</c:f>
              <c:strCache>
                <c:ptCount val="1"/>
                <c:pt idx="0">
                  <c:v>Krankenhausaufenthalte</c:v>
                </c:pt>
              </c:strCache>
            </c:strRef>
          </c:tx>
          <c:invertIfNegative val="0"/>
          <c:cat>
            <c:strRef>
              <c:f>Gesamt!$B$142:$H$142</c:f>
              <c:strCache>
                <c:ptCount val="7"/>
                <c:pt idx="0">
                  <c:v>Alle</c:v>
                </c:pt>
                <c:pt idx="1">
                  <c:v>10.-16.</c:v>
                </c:pt>
                <c:pt idx="2">
                  <c:v>17.-25</c:v>
                </c:pt>
                <c:pt idx="3">
                  <c:v>26-35</c:v>
                </c:pt>
                <c:pt idx="4">
                  <c:v>36-55</c:v>
                </c:pt>
                <c:pt idx="5">
                  <c:v>56-65</c:v>
                </c:pt>
                <c:pt idx="6">
                  <c:v>66+</c:v>
                </c:pt>
              </c:strCache>
            </c:strRef>
          </c:cat>
          <c:val>
            <c:numRef>
              <c:f>Gesamt!$B$148:$H$148</c:f>
              <c:numCache>
                <c:formatCode>General</c:formatCode>
                <c:ptCount val="7"/>
                <c:pt idx="0">
                  <c:v>56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  <c:pt idx="4">
                  <c:v>4</c:v>
                </c:pt>
                <c:pt idx="5">
                  <c:v>8</c:v>
                </c:pt>
                <c:pt idx="6">
                  <c:v>26</c:v>
                </c:pt>
              </c:numCache>
            </c:numRef>
          </c:val>
        </c:ser>
        <c:ser>
          <c:idx val="6"/>
          <c:order val="6"/>
          <c:tx>
            <c:strRef>
              <c:f>Gesamt!$A$149</c:f>
              <c:strCache>
                <c:ptCount val="1"/>
                <c:pt idx="0">
                  <c:v>Seelsorgegespräche</c:v>
                </c:pt>
              </c:strCache>
            </c:strRef>
          </c:tx>
          <c:invertIfNegative val="0"/>
          <c:cat>
            <c:strRef>
              <c:f>Gesamt!$B$142:$H$142</c:f>
              <c:strCache>
                <c:ptCount val="7"/>
                <c:pt idx="0">
                  <c:v>Alle</c:v>
                </c:pt>
                <c:pt idx="1">
                  <c:v>10.-16.</c:v>
                </c:pt>
                <c:pt idx="2">
                  <c:v>17.-25</c:v>
                </c:pt>
                <c:pt idx="3">
                  <c:v>26-35</c:v>
                </c:pt>
                <c:pt idx="4">
                  <c:v>36-55</c:v>
                </c:pt>
                <c:pt idx="5">
                  <c:v>56-65</c:v>
                </c:pt>
                <c:pt idx="6">
                  <c:v>66+</c:v>
                </c:pt>
              </c:strCache>
            </c:strRef>
          </c:cat>
          <c:val>
            <c:numRef>
              <c:f>Gesamt!$B$149:$H$149</c:f>
              <c:numCache>
                <c:formatCode>General</c:formatCode>
                <c:ptCount val="7"/>
                <c:pt idx="0">
                  <c:v>89</c:v>
                </c:pt>
                <c:pt idx="1">
                  <c:v>10</c:v>
                </c:pt>
                <c:pt idx="2">
                  <c:v>9</c:v>
                </c:pt>
                <c:pt idx="3">
                  <c:v>8</c:v>
                </c:pt>
                <c:pt idx="4">
                  <c:v>18</c:v>
                </c:pt>
                <c:pt idx="5">
                  <c:v>18</c:v>
                </c:pt>
                <c:pt idx="6">
                  <c:v>26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8542080"/>
        <c:axId val="198543616"/>
        <c:axId val="0"/>
      </c:bar3DChart>
      <c:catAx>
        <c:axId val="198542080"/>
        <c:scaling>
          <c:orientation val="minMax"/>
        </c:scaling>
        <c:delete val="0"/>
        <c:axPos val="b"/>
        <c:majorTickMark val="out"/>
        <c:minorTickMark val="none"/>
        <c:tickLblPos val="nextTo"/>
        <c:crossAx val="198543616"/>
        <c:crosses val="autoZero"/>
        <c:auto val="1"/>
        <c:lblAlgn val="ctr"/>
        <c:lblOffset val="100"/>
        <c:noMultiLvlLbl val="0"/>
      </c:catAx>
      <c:valAx>
        <c:axId val="198543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854208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Gesamt!$A$168</c:f>
              <c:strCache>
                <c:ptCount val="1"/>
                <c:pt idx="0">
                  <c:v>Im Pfarramt</c:v>
                </c:pt>
              </c:strCache>
            </c:strRef>
          </c:tx>
          <c:invertIfNegative val="0"/>
          <c:cat>
            <c:strRef>
              <c:f>Gesamt!$B$167:$H$167</c:f>
              <c:strCache>
                <c:ptCount val="7"/>
                <c:pt idx="0">
                  <c:v>Alle</c:v>
                </c:pt>
                <c:pt idx="1">
                  <c:v>10.-16.</c:v>
                </c:pt>
                <c:pt idx="2">
                  <c:v>17.-25</c:v>
                </c:pt>
                <c:pt idx="3">
                  <c:v>26-35</c:v>
                </c:pt>
                <c:pt idx="4">
                  <c:v>36-55</c:v>
                </c:pt>
                <c:pt idx="5">
                  <c:v>56-65</c:v>
                </c:pt>
                <c:pt idx="6">
                  <c:v>66+</c:v>
                </c:pt>
              </c:strCache>
            </c:strRef>
          </c:cat>
          <c:val>
            <c:numRef>
              <c:f>Gesamt!$B$168:$H$168</c:f>
              <c:numCache>
                <c:formatCode>General</c:formatCode>
                <c:ptCount val="7"/>
                <c:pt idx="0">
                  <c:v>67</c:v>
                </c:pt>
                <c:pt idx="1">
                  <c:v>3</c:v>
                </c:pt>
                <c:pt idx="2">
                  <c:v>5</c:v>
                </c:pt>
                <c:pt idx="3">
                  <c:v>7</c:v>
                </c:pt>
                <c:pt idx="4">
                  <c:v>13</c:v>
                </c:pt>
                <c:pt idx="5">
                  <c:v>20</c:v>
                </c:pt>
                <c:pt idx="6">
                  <c:v>19</c:v>
                </c:pt>
              </c:numCache>
            </c:numRef>
          </c:val>
        </c:ser>
        <c:ser>
          <c:idx val="1"/>
          <c:order val="1"/>
          <c:tx>
            <c:strRef>
              <c:f>Gesamt!$A$169</c:f>
              <c:strCache>
                <c:ptCount val="1"/>
                <c:pt idx="0">
                  <c:v>auf einem gemeinsamen Spaziergang</c:v>
                </c:pt>
              </c:strCache>
            </c:strRef>
          </c:tx>
          <c:invertIfNegative val="0"/>
          <c:cat>
            <c:strRef>
              <c:f>Gesamt!$B$167:$H$167</c:f>
              <c:strCache>
                <c:ptCount val="7"/>
                <c:pt idx="0">
                  <c:v>Alle</c:v>
                </c:pt>
                <c:pt idx="1">
                  <c:v>10.-16.</c:v>
                </c:pt>
                <c:pt idx="2">
                  <c:v>17.-25</c:v>
                </c:pt>
                <c:pt idx="3">
                  <c:v>26-35</c:v>
                </c:pt>
                <c:pt idx="4">
                  <c:v>36-55</c:v>
                </c:pt>
                <c:pt idx="5">
                  <c:v>56-65</c:v>
                </c:pt>
                <c:pt idx="6">
                  <c:v>66+</c:v>
                </c:pt>
              </c:strCache>
            </c:strRef>
          </c:cat>
          <c:val>
            <c:numRef>
              <c:f>Gesamt!$B$169:$H$169</c:f>
              <c:numCache>
                <c:formatCode>General</c:formatCode>
                <c:ptCount val="7"/>
                <c:pt idx="0">
                  <c:v>58</c:v>
                </c:pt>
                <c:pt idx="1">
                  <c:v>5</c:v>
                </c:pt>
                <c:pt idx="2">
                  <c:v>9</c:v>
                </c:pt>
                <c:pt idx="3">
                  <c:v>6</c:v>
                </c:pt>
                <c:pt idx="4">
                  <c:v>12</c:v>
                </c:pt>
                <c:pt idx="5">
                  <c:v>12</c:v>
                </c:pt>
                <c:pt idx="6">
                  <c:v>14</c:v>
                </c:pt>
              </c:numCache>
            </c:numRef>
          </c:val>
        </c:ser>
        <c:ser>
          <c:idx val="2"/>
          <c:order val="2"/>
          <c:tx>
            <c:strRef>
              <c:f>Gesamt!$A$170</c:f>
              <c:strCache>
                <c:ptCount val="1"/>
                <c:pt idx="0">
                  <c:v>beim Geburtstagsbesuch</c:v>
                </c:pt>
              </c:strCache>
            </c:strRef>
          </c:tx>
          <c:invertIfNegative val="0"/>
          <c:cat>
            <c:strRef>
              <c:f>Gesamt!$B$167:$H$167</c:f>
              <c:strCache>
                <c:ptCount val="7"/>
                <c:pt idx="0">
                  <c:v>Alle</c:v>
                </c:pt>
                <c:pt idx="1">
                  <c:v>10.-16.</c:v>
                </c:pt>
                <c:pt idx="2">
                  <c:v>17.-25</c:v>
                </c:pt>
                <c:pt idx="3">
                  <c:v>26-35</c:v>
                </c:pt>
                <c:pt idx="4">
                  <c:v>36-55</c:v>
                </c:pt>
                <c:pt idx="5">
                  <c:v>56-65</c:v>
                </c:pt>
                <c:pt idx="6">
                  <c:v>66+</c:v>
                </c:pt>
              </c:strCache>
            </c:strRef>
          </c:cat>
          <c:val>
            <c:numRef>
              <c:f>Gesamt!$B$170:$H$170</c:f>
              <c:numCache>
                <c:formatCode>General</c:formatCode>
                <c:ptCount val="7"/>
                <c:pt idx="0">
                  <c:v>23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5</c:v>
                </c:pt>
                <c:pt idx="5">
                  <c:v>2</c:v>
                </c:pt>
                <c:pt idx="6">
                  <c:v>15</c:v>
                </c:pt>
              </c:numCache>
            </c:numRef>
          </c:val>
        </c:ser>
        <c:ser>
          <c:idx val="3"/>
          <c:order val="3"/>
          <c:tx>
            <c:strRef>
              <c:f>Gesamt!$A$171</c:f>
              <c:strCache>
                <c:ptCount val="1"/>
                <c:pt idx="0">
                  <c:v>nach dem Gottesdienst</c:v>
                </c:pt>
              </c:strCache>
            </c:strRef>
          </c:tx>
          <c:invertIfNegative val="0"/>
          <c:cat>
            <c:strRef>
              <c:f>Gesamt!$B$167:$H$167</c:f>
              <c:strCache>
                <c:ptCount val="7"/>
                <c:pt idx="0">
                  <c:v>Alle</c:v>
                </c:pt>
                <c:pt idx="1">
                  <c:v>10.-16.</c:v>
                </c:pt>
                <c:pt idx="2">
                  <c:v>17.-25</c:v>
                </c:pt>
                <c:pt idx="3">
                  <c:v>26-35</c:v>
                </c:pt>
                <c:pt idx="4">
                  <c:v>36-55</c:v>
                </c:pt>
                <c:pt idx="5">
                  <c:v>56-65</c:v>
                </c:pt>
                <c:pt idx="6">
                  <c:v>66+</c:v>
                </c:pt>
              </c:strCache>
            </c:strRef>
          </c:cat>
          <c:val>
            <c:numRef>
              <c:f>Gesamt!$B$171:$H$171</c:f>
              <c:numCache>
                <c:formatCode>General</c:formatCode>
                <c:ptCount val="7"/>
                <c:pt idx="0">
                  <c:v>40</c:v>
                </c:pt>
                <c:pt idx="1">
                  <c:v>9</c:v>
                </c:pt>
                <c:pt idx="2">
                  <c:v>4</c:v>
                </c:pt>
                <c:pt idx="3">
                  <c:v>3</c:v>
                </c:pt>
                <c:pt idx="4">
                  <c:v>6</c:v>
                </c:pt>
                <c:pt idx="5">
                  <c:v>3</c:v>
                </c:pt>
                <c:pt idx="6">
                  <c:v>15</c:v>
                </c:pt>
              </c:numCache>
            </c:numRef>
          </c:val>
        </c:ser>
        <c:ser>
          <c:idx val="4"/>
          <c:order val="4"/>
          <c:tx>
            <c:strRef>
              <c:f>Gesamt!$A$172</c:f>
              <c:strCache>
                <c:ptCount val="1"/>
                <c:pt idx="0">
                  <c:v>bei einem Hausbesuch</c:v>
                </c:pt>
              </c:strCache>
            </c:strRef>
          </c:tx>
          <c:invertIfNegative val="0"/>
          <c:cat>
            <c:strRef>
              <c:f>Gesamt!$B$167:$H$167</c:f>
              <c:strCache>
                <c:ptCount val="7"/>
                <c:pt idx="0">
                  <c:v>Alle</c:v>
                </c:pt>
                <c:pt idx="1">
                  <c:v>10.-16.</c:v>
                </c:pt>
                <c:pt idx="2">
                  <c:v>17.-25</c:v>
                </c:pt>
                <c:pt idx="3">
                  <c:v>26-35</c:v>
                </c:pt>
                <c:pt idx="4">
                  <c:v>36-55</c:v>
                </c:pt>
                <c:pt idx="5">
                  <c:v>56-65</c:v>
                </c:pt>
                <c:pt idx="6">
                  <c:v>66+</c:v>
                </c:pt>
              </c:strCache>
            </c:strRef>
          </c:cat>
          <c:val>
            <c:numRef>
              <c:f>Gesamt!$B$172:$H$172</c:f>
              <c:numCache>
                <c:formatCode>General</c:formatCode>
                <c:ptCount val="7"/>
                <c:pt idx="0">
                  <c:v>92</c:v>
                </c:pt>
                <c:pt idx="1">
                  <c:v>6</c:v>
                </c:pt>
                <c:pt idx="2">
                  <c:v>3</c:v>
                </c:pt>
                <c:pt idx="3">
                  <c:v>8</c:v>
                </c:pt>
                <c:pt idx="4">
                  <c:v>18</c:v>
                </c:pt>
                <c:pt idx="5">
                  <c:v>21</c:v>
                </c:pt>
                <c:pt idx="6">
                  <c:v>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8619904"/>
        <c:axId val="198621440"/>
        <c:axId val="0"/>
      </c:bar3DChart>
      <c:catAx>
        <c:axId val="198619904"/>
        <c:scaling>
          <c:orientation val="minMax"/>
        </c:scaling>
        <c:delete val="0"/>
        <c:axPos val="b"/>
        <c:majorTickMark val="out"/>
        <c:minorTickMark val="none"/>
        <c:tickLblPos val="nextTo"/>
        <c:crossAx val="198621440"/>
        <c:crosses val="autoZero"/>
        <c:auto val="1"/>
        <c:lblAlgn val="ctr"/>
        <c:lblOffset val="100"/>
        <c:noMultiLvlLbl val="0"/>
      </c:catAx>
      <c:valAx>
        <c:axId val="198621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86199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Gesamt!$A$179</c:f>
              <c:strCache>
                <c:ptCount val="1"/>
                <c:pt idx="0">
                  <c:v>Blickpunkt</c:v>
                </c:pt>
              </c:strCache>
            </c:strRef>
          </c:tx>
          <c:invertIfNegative val="0"/>
          <c:cat>
            <c:strRef>
              <c:f>Gesamt!$B$178:$H$178</c:f>
              <c:strCache>
                <c:ptCount val="7"/>
                <c:pt idx="0">
                  <c:v>Alle</c:v>
                </c:pt>
                <c:pt idx="1">
                  <c:v>10.-16.</c:v>
                </c:pt>
                <c:pt idx="2">
                  <c:v>17.-25</c:v>
                </c:pt>
                <c:pt idx="3">
                  <c:v>26-35</c:v>
                </c:pt>
                <c:pt idx="4">
                  <c:v>36-55</c:v>
                </c:pt>
                <c:pt idx="5">
                  <c:v>56-65</c:v>
                </c:pt>
                <c:pt idx="6">
                  <c:v>66+</c:v>
                </c:pt>
              </c:strCache>
            </c:strRef>
          </c:cat>
          <c:val>
            <c:numRef>
              <c:f>Gesamt!$B$179:$H$179</c:f>
              <c:numCache>
                <c:formatCode>General</c:formatCode>
                <c:ptCount val="7"/>
                <c:pt idx="0">
                  <c:v>134</c:v>
                </c:pt>
                <c:pt idx="1">
                  <c:v>15</c:v>
                </c:pt>
                <c:pt idx="2">
                  <c:v>7</c:v>
                </c:pt>
                <c:pt idx="3">
                  <c:v>10</c:v>
                </c:pt>
                <c:pt idx="4">
                  <c:v>28</c:v>
                </c:pt>
                <c:pt idx="5">
                  <c:v>32</c:v>
                </c:pt>
                <c:pt idx="6">
                  <c:v>42</c:v>
                </c:pt>
              </c:numCache>
            </c:numRef>
          </c:val>
        </c:ser>
        <c:ser>
          <c:idx val="1"/>
          <c:order val="1"/>
          <c:tx>
            <c:strRef>
              <c:f>Gesamt!$A$180</c:f>
              <c:strCache>
                <c:ptCount val="1"/>
                <c:pt idx="0">
                  <c:v>Homepage</c:v>
                </c:pt>
              </c:strCache>
            </c:strRef>
          </c:tx>
          <c:invertIfNegative val="0"/>
          <c:cat>
            <c:strRef>
              <c:f>Gesamt!$B$178:$H$178</c:f>
              <c:strCache>
                <c:ptCount val="7"/>
                <c:pt idx="0">
                  <c:v>Alle</c:v>
                </c:pt>
                <c:pt idx="1">
                  <c:v>10.-16.</c:v>
                </c:pt>
                <c:pt idx="2">
                  <c:v>17.-25</c:v>
                </c:pt>
                <c:pt idx="3">
                  <c:v>26-35</c:v>
                </c:pt>
                <c:pt idx="4">
                  <c:v>36-55</c:v>
                </c:pt>
                <c:pt idx="5">
                  <c:v>56-65</c:v>
                </c:pt>
                <c:pt idx="6">
                  <c:v>66+</c:v>
                </c:pt>
              </c:strCache>
            </c:strRef>
          </c:cat>
          <c:val>
            <c:numRef>
              <c:f>Gesamt!$B$180:$H$180</c:f>
              <c:numCache>
                <c:formatCode>General</c:formatCode>
                <c:ptCount val="7"/>
                <c:pt idx="0">
                  <c:v>9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3</c:v>
                </c:pt>
                <c:pt idx="5">
                  <c:v>2</c:v>
                </c:pt>
                <c:pt idx="6">
                  <c:v>3</c:v>
                </c:pt>
              </c:numCache>
            </c:numRef>
          </c:val>
        </c:ser>
        <c:ser>
          <c:idx val="2"/>
          <c:order val="2"/>
          <c:tx>
            <c:strRef>
              <c:f>Gesamt!$A$181</c:f>
              <c:strCache>
                <c:ptCount val="1"/>
                <c:pt idx="0">
                  <c:v>persönliche Einladung</c:v>
                </c:pt>
              </c:strCache>
            </c:strRef>
          </c:tx>
          <c:invertIfNegative val="0"/>
          <c:cat>
            <c:strRef>
              <c:f>Gesamt!$B$178:$H$178</c:f>
              <c:strCache>
                <c:ptCount val="7"/>
                <c:pt idx="0">
                  <c:v>Alle</c:v>
                </c:pt>
                <c:pt idx="1">
                  <c:v>10.-16.</c:v>
                </c:pt>
                <c:pt idx="2">
                  <c:v>17.-25</c:v>
                </c:pt>
                <c:pt idx="3">
                  <c:v>26-35</c:v>
                </c:pt>
                <c:pt idx="4">
                  <c:v>36-55</c:v>
                </c:pt>
                <c:pt idx="5">
                  <c:v>56-65</c:v>
                </c:pt>
                <c:pt idx="6">
                  <c:v>66+</c:v>
                </c:pt>
              </c:strCache>
            </c:strRef>
          </c:cat>
          <c:val>
            <c:numRef>
              <c:f>Gesamt!$B$181:$H$181</c:f>
              <c:numCache>
                <c:formatCode>General</c:formatCode>
                <c:ptCount val="7"/>
                <c:pt idx="0">
                  <c:v>38</c:v>
                </c:pt>
                <c:pt idx="1">
                  <c:v>2</c:v>
                </c:pt>
                <c:pt idx="2">
                  <c:v>4</c:v>
                </c:pt>
                <c:pt idx="3">
                  <c:v>3</c:v>
                </c:pt>
                <c:pt idx="4">
                  <c:v>7</c:v>
                </c:pt>
                <c:pt idx="5">
                  <c:v>12</c:v>
                </c:pt>
                <c:pt idx="6">
                  <c:v>10</c:v>
                </c:pt>
              </c:numCache>
            </c:numRef>
          </c:val>
        </c:ser>
        <c:ser>
          <c:idx val="3"/>
          <c:order val="3"/>
          <c:tx>
            <c:strRef>
              <c:f>Gesamt!$A$182</c:f>
              <c:strCache>
                <c:ptCount val="1"/>
                <c:pt idx="0">
                  <c:v>Mund zu Mund</c:v>
                </c:pt>
              </c:strCache>
            </c:strRef>
          </c:tx>
          <c:invertIfNegative val="0"/>
          <c:cat>
            <c:strRef>
              <c:f>Gesamt!$B$178:$H$178</c:f>
              <c:strCache>
                <c:ptCount val="7"/>
                <c:pt idx="0">
                  <c:v>Alle</c:v>
                </c:pt>
                <c:pt idx="1">
                  <c:v>10.-16.</c:v>
                </c:pt>
                <c:pt idx="2">
                  <c:v>17.-25</c:v>
                </c:pt>
                <c:pt idx="3">
                  <c:v>26-35</c:v>
                </c:pt>
                <c:pt idx="4">
                  <c:v>36-55</c:v>
                </c:pt>
                <c:pt idx="5">
                  <c:v>56-65</c:v>
                </c:pt>
                <c:pt idx="6">
                  <c:v>66+</c:v>
                </c:pt>
              </c:strCache>
            </c:strRef>
          </c:cat>
          <c:val>
            <c:numRef>
              <c:f>Gesamt!$B$182:$H$182</c:f>
              <c:numCache>
                <c:formatCode>General</c:formatCode>
                <c:ptCount val="7"/>
                <c:pt idx="0">
                  <c:v>89</c:v>
                </c:pt>
                <c:pt idx="1">
                  <c:v>9</c:v>
                </c:pt>
                <c:pt idx="2">
                  <c:v>6</c:v>
                </c:pt>
                <c:pt idx="3">
                  <c:v>6</c:v>
                </c:pt>
                <c:pt idx="4">
                  <c:v>17</c:v>
                </c:pt>
                <c:pt idx="5">
                  <c:v>20</c:v>
                </c:pt>
                <c:pt idx="6">
                  <c:v>31</c:v>
                </c:pt>
              </c:numCache>
            </c:numRef>
          </c:val>
        </c:ser>
        <c:ser>
          <c:idx val="4"/>
          <c:order val="4"/>
          <c:tx>
            <c:strRef>
              <c:f>Gesamt!$A$183</c:f>
              <c:strCache>
                <c:ptCount val="1"/>
                <c:pt idx="0">
                  <c:v>Schaukästen</c:v>
                </c:pt>
              </c:strCache>
            </c:strRef>
          </c:tx>
          <c:invertIfNegative val="0"/>
          <c:cat>
            <c:strRef>
              <c:f>Gesamt!$B$178:$H$178</c:f>
              <c:strCache>
                <c:ptCount val="7"/>
                <c:pt idx="0">
                  <c:v>Alle</c:v>
                </c:pt>
                <c:pt idx="1">
                  <c:v>10.-16.</c:v>
                </c:pt>
                <c:pt idx="2">
                  <c:v>17.-25</c:v>
                </c:pt>
                <c:pt idx="3">
                  <c:v>26-35</c:v>
                </c:pt>
                <c:pt idx="4">
                  <c:v>36-55</c:v>
                </c:pt>
                <c:pt idx="5">
                  <c:v>56-65</c:v>
                </c:pt>
                <c:pt idx="6">
                  <c:v>66+</c:v>
                </c:pt>
              </c:strCache>
            </c:strRef>
          </c:cat>
          <c:val>
            <c:numRef>
              <c:f>Gesamt!$B$183:$H$183</c:f>
              <c:numCache>
                <c:formatCode>General</c:formatCode>
                <c:ptCount val="7"/>
                <c:pt idx="0">
                  <c:v>12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9</c:v>
                </c:pt>
              </c:numCache>
            </c:numRef>
          </c:val>
        </c:ser>
        <c:ser>
          <c:idx val="5"/>
          <c:order val="5"/>
          <c:tx>
            <c:strRef>
              <c:f>Gesamt!$A$184</c:f>
              <c:strCache>
                <c:ptCount val="1"/>
                <c:pt idx="0">
                  <c:v>Plakate/Flyer</c:v>
                </c:pt>
              </c:strCache>
            </c:strRef>
          </c:tx>
          <c:invertIfNegative val="0"/>
          <c:cat>
            <c:strRef>
              <c:f>Gesamt!$B$178:$H$178</c:f>
              <c:strCache>
                <c:ptCount val="7"/>
                <c:pt idx="0">
                  <c:v>Alle</c:v>
                </c:pt>
                <c:pt idx="1">
                  <c:v>10.-16.</c:v>
                </c:pt>
                <c:pt idx="2">
                  <c:v>17.-25</c:v>
                </c:pt>
                <c:pt idx="3">
                  <c:v>26-35</c:v>
                </c:pt>
                <c:pt idx="4">
                  <c:v>36-55</c:v>
                </c:pt>
                <c:pt idx="5">
                  <c:v>56-65</c:v>
                </c:pt>
                <c:pt idx="6">
                  <c:v>66+</c:v>
                </c:pt>
              </c:strCache>
            </c:strRef>
          </c:cat>
          <c:val>
            <c:numRef>
              <c:f>Gesamt!$B$184:$H$184</c:f>
              <c:numCache>
                <c:formatCode>General</c:formatCode>
                <c:ptCount val="7"/>
                <c:pt idx="0">
                  <c:v>51</c:v>
                </c:pt>
                <c:pt idx="1">
                  <c:v>7</c:v>
                </c:pt>
                <c:pt idx="2">
                  <c:v>1</c:v>
                </c:pt>
                <c:pt idx="3">
                  <c:v>7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8106624"/>
        <c:axId val="188108160"/>
        <c:axId val="0"/>
      </c:bar3DChart>
      <c:catAx>
        <c:axId val="188106624"/>
        <c:scaling>
          <c:orientation val="minMax"/>
        </c:scaling>
        <c:delete val="0"/>
        <c:axPos val="b"/>
        <c:majorTickMark val="out"/>
        <c:minorTickMark val="none"/>
        <c:tickLblPos val="nextTo"/>
        <c:crossAx val="188108160"/>
        <c:crosses val="autoZero"/>
        <c:auto val="1"/>
        <c:lblAlgn val="ctr"/>
        <c:lblOffset val="100"/>
        <c:noMultiLvlLbl val="0"/>
      </c:catAx>
      <c:valAx>
        <c:axId val="188108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810662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566282782339096E-2"/>
          <c:y val="8.2373087007412443E-2"/>
          <c:w val="0.75553336596251841"/>
          <c:h val="0.4237417273100436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Frauen!$B$3</c:f>
              <c:strCache>
                <c:ptCount val="1"/>
                <c:pt idx="0">
                  <c:v>sehr wichtig</c:v>
                </c:pt>
              </c:strCache>
            </c:strRef>
          </c:tx>
          <c:invertIfNegative val="0"/>
          <c:cat>
            <c:strRef>
              <c:f>Frauen!$A$4:$A$13</c:f>
              <c:strCache>
                <c:ptCount val="10"/>
                <c:pt idx="0">
                  <c:v>Meine Religion ist mir</c:v>
                </c:pt>
                <c:pt idx="1">
                  <c:v>Die Taufe ist mir</c:v>
                </c:pt>
                <c:pt idx="2">
                  <c:v>Die Konfirmation ist mir</c:v>
                </c:pt>
                <c:pt idx="3">
                  <c:v>Die kirchliche Trauung ist mir</c:v>
                </c:pt>
                <c:pt idx="4">
                  <c:v>Eine kirchliche Bestattung ist mir</c:v>
                </c:pt>
                <c:pt idx="5">
                  <c:v>Gottesdienste sind mir</c:v>
                </c:pt>
                <c:pt idx="6">
                  <c:v>Beten ist für mich</c:v>
                </c:pt>
                <c:pt idx="7">
                  <c:v>Die Kirchengemeinde besser kennenzulernen ist für mich</c:v>
                </c:pt>
                <c:pt idx="8">
                  <c:v>Am kirchlichen Gemeindeleben aktiv teilzunehmen ist mir</c:v>
                </c:pt>
                <c:pt idx="9">
                  <c:v>Im Kirchenvorstand Ansprechpartner zu haben ist mir</c:v>
                </c:pt>
              </c:strCache>
            </c:strRef>
          </c:cat>
          <c:val>
            <c:numRef>
              <c:f>Frauen!$B$4:$B$13</c:f>
              <c:numCache>
                <c:formatCode>General</c:formatCode>
                <c:ptCount val="10"/>
                <c:pt idx="0">
                  <c:v>41</c:v>
                </c:pt>
                <c:pt idx="1">
                  <c:v>53</c:v>
                </c:pt>
                <c:pt idx="2">
                  <c:v>46</c:v>
                </c:pt>
                <c:pt idx="3">
                  <c:v>54</c:v>
                </c:pt>
                <c:pt idx="4">
                  <c:v>61</c:v>
                </c:pt>
                <c:pt idx="5">
                  <c:v>17</c:v>
                </c:pt>
                <c:pt idx="6">
                  <c:v>36</c:v>
                </c:pt>
                <c:pt idx="7">
                  <c:v>11</c:v>
                </c:pt>
                <c:pt idx="8">
                  <c:v>16</c:v>
                </c:pt>
                <c:pt idx="9">
                  <c:v>19</c:v>
                </c:pt>
              </c:numCache>
            </c:numRef>
          </c:val>
        </c:ser>
        <c:ser>
          <c:idx val="1"/>
          <c:order val="1"/>
          <c:tx>
            <c:strRef>
              <c:f>Frauen!$C$3</c:f>
              <c:strCache>
                <c:ptCount val="1"/>
                <c:pt idx="0">
                  <c:v>wichtig</c:v>
                </c:pt>
              </c:strCache>
            </c:strRef>
          </c:tx>
          <c:invertIfNegative val="0"/>
          <c:cat>
            <c:strRef>
              <c:f>Frauen!$A$4:$A$13</c:f>
              <c:strCache>
                <c:ptCount val="10"/>
                <c:pt idx="0">
                  <c:v>Meine Religion ist mir</c:v>
                </c:pt>
                <c:pt idx="1">
                  <c:v>Die Taufe ist mir</c:v>
                </c:pt>
                <c:pt idx="2">
                  <c:v>Die Konfirmation ist mir</c:v>
                </c:pt>
                <c:pt idx="3">
                  <c:v>Die kirchliche Trauung ist mir</c:v>
                </c:pt>
                <c:pt idx="4">
                  <c:v>Eine kirchliche Bestattung ist mir</c:v>
                </c:pt>
                <c:pt idx="5">
                  <c:v>Gottesdienste sind mir</c:v>
                </c:pt>
                <c:pt idx="6">
                  <c:v>Beten ist für mich</c:v>
                </c:pt>
                <c:pt idx="7">
                  <c:v>Die Kirchengemeinde besser kennenzulernen ist für mich</c:v>
                </c:pt>
                <c:pt idx="8">
                  <c:v>Am kirchlichen Gemeindeleben aktiv teilzunehmen ist mir</c:v>
                </c:pt>
                <c:pt idx="9">
                  <c:v>Im Kirchenvorstand Ansprechpartner zu haben ist mir</c:v>
                </c:pt>
              </c:strCache>
            </c:strRef>
          </c:cat>
          <c:val>
            <c:numRef>
              <c:f>Frauen!$C$4:$C$13</c:f>
              <c:numCache>
                <c:formatCode>General</c:formatCode>
                <c:ptCount val="10"/>
                <c:pt idx="0">
                  <c:v>68</c:v>
                </c:pt>
                <c:pt idx="1">
                  <c:v>58</c:v>
                </c:pt>
                <c:pt idx="2">
                  <c:v>58</c:v>
                </c:pt>
                <c:pt idx="3">
                  <c:v>42</c:v>
                </c:pt>
                <c:pt idx="4">
                  <c:v>46</c:v>
                </c:pt>
                <c:pt idx="5">
                  <c:v>61</c:v>
                </c:pt>
                <c:pt idx="6">
                  <c:v>50</c:v>
                </c:pt>
                <c:pt idx="7">
                  <c:v>69</c:v>
                </c:pt>
                <c:pt idx="8">
                  <c:v>55</c:v>
                </c:pt>
                <c:pt idx="9">
                  <c:v>62</c:v>
                </c:pt>
              </c:numCache>
            </c:numRef>
          </c:val>
        </c:ser>
        <c:ser>
          <c:idx val="2"/>
          <c:order val="2"/>
          <c:tx>
            <c:strRef>
              <c:f>Frauen!$D$3</c:f>
              <c:strCache>
                <c:ptCount val="1"/>
                <c:pt idx="0">
                  <c:v>weniger wichtig</c:v>
                </c:pt>
              </c:strCache>
            </c:strRef>
          </c:tx>
          <c:invertIfNegative val="0"/>
          <c:cat>
            <c:strRef>
              <c:f>Frauen!$A$4:$A$13</c:f>
              <c:strCache>
                <c:ptCount val="10"/>
                <c:pt idx="0">
                  <c:v>Meine Religion ist mir</c:v>
                </c:pt>
                <c:pt idx="1">
                  <c:v>Die Taufe ist mir</c:v>
                </c:pt>
                <c:pt idx="2">
                  <c:v>Die Konfirmation ist mir</c:v>
                </c:pt>
                <c:pt idx="3">
                  <c:v>Die kirchliche Trauung ist mir</c:v>
                </c:pt>
                <c:pt idx="4">
                  <c:v>Eine kirchliche Bestattung ist mir</c:v>
                </c:pt>
                <c:pt idx="5">
                  <c:v>Gottesdienste sind mir</c:v>
                </c:pt>
                <c:pt idx="6">
                  <c:v>Beten ist für mich</c:v>
                </c:pt>
                <c:pt idx="7">
                  <c:v>Die Kirchengemeinde besser kennenzulernen ist für mich</c:v>
                </c:pt>
                <c:pt idx="8">
                  <c:v>Am kirchlichen Gemeindeleben aktiv teilzunehmen ist mir</c:v>
                </c:pt>
                <c:pt idx="9">
                  <c:v>Im Kirchenvorstand Ansprechpartner zu haben ist mir</c:v>
                </c:pt>
              </c:strCache>
            </c:strRef>
          </c:cat>
          <c:val>
            <c:numRef>
              <c:f>Frauen!$D$4:$D$13</c:f>
              <c:numCache>
                <c:formatCode>General</c:formatCode>
                <c:ptCount val="10"/>
                <c:pt idx="0">
                  <c:v>8</c:v>
                </c:pt>
                <c:pt idx="1">
                  <c:v>3</c:v>
                </c:pt>
                <c:pt idx="2">
                  <c:v>5</c:v>
                </c:pt>
                <c:pt idx="3">
                  <c:v>13</c:v>
                </c:pt>
                <c:pt idx="4">
                  <c:v>4</c:v>
                </c:pt>
                <c:pt idx="5">
                  <c:v>34</c:v>
                </c:pt>
                <c:pt idx="6">
                  <c:v>25</c:v>
                </c:pt>
                <c:pt idx="7">
                  <c:v>16</c:v>
                </c:pt>
                <c:pt idx="8">
                  <c:v>19</c:v>
                </c:pt>
                <c:pt idx="9">
                  <c:v>13</c:v>
                </c:pt>
              </c:numCache>
            </c:numRef>
          </c:val>
        </c:ser>
        <c:ser>
          <c:idx val="3"/>
          <c:order val="3"/>
          <c:tx>
            <c:strRef>
              <c:f>Frauen!$E$3</c:f>
              <c:strCache>
                <c:ptCount val="1"/>
                <c:pt idx="0">
                  <c:v>unwichtig</c:v>
                </c:pt>
              </c:strCache>
            </c:strRef>
          </c:tx>
          <c:invertIfNegative val="0"/>
          <c:cat>
            <c:strRef>
              <c:f>Frauen!$A$4:$A$13</c:f>
              <c:strCache>
                <c:ptCount val="10"/>
                <c:pt idx="0">
                  <c:v>Meine Religion ist mir</c:v>
                </c:pt>
                <c:pt idx="1">
                  <c:v>Die Taufe ist mir</c:v>
                </c:pt>
                <c:pt idx="2">
                  <c:v>Die Konfirmation ist mir</c:v>
                </c:pt>
                <c:pt idx="3">
                  <c:v>Die kirchliche Trauung ist mir</c:v>
                </c:pt>
                <c:pt idx="4">
                  <c:v>Eine kirchliche Bestattung ist mir</c:v>
                </c:pt>
                <c:pt idx="5">
                  <c:v>Gottesdienste sind mir</c:v>
                </c:pt>
                <c:pt idx="6">
                  <c:v>Beten ist für mich</c:v>
                </c:pt>
                <c:pt idx="7">
                  <c:v>Die Kirchengemeinde besser kennenzulernen ist für mich</c:v>
                </c:pt>
                <c:pt idx="8">
                  <c:v>Am kirchlichen Gemeindeleben aktiv teilzunehmen ist mir</c:v>
                </c:pt>
                <c:pt idx="9">
                  <c:v>Im Kirchenvorstand Ansprechpartner zu haben ist mir</c:v>
                </c:pt>
              </c:strCache>
            </c:strRef>
          </c:cat>
          <c:val>
            <c:numRef>
              <c:f>Frauen!$E$4:$E$13</c:f>
              <c:numCache>
                <c:formatCode>General</c:formatCode>
                <c:ptCount val="10"/>
                <c:pt idx="0">
                  <c:v>3</c:v>
                </c:pt>
                <c:pt idx="1">
                  <c:v>2</c:v>
                </c:pt>
                <c:pt idx="2">
                  <c:v>5</c:v>
                </c:pt>
                <c:pt idx="3">
                  <c:v>7</c:v>
                </c:pt>
                <c:pt idx="4">
                  <c:v>5</c:v>
                </c:pt>
                <c:pt idx="5">
                  <c:v>1</c:v>
                </c:pt>
                <c:pt idx="6">
                  <c:v>2</c:v>
                </c:pt>
                <c:pt idx="7">
                  <c:v>4</c:v>
                </c:pt>
                <c:pt idx="8">
                  <c:v>4</c:v>
                </c:pt>
                <c:pt idx="9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76813184"/>
        <c:axId val="176814720"/>
        <c:axId val="0"/>
      </c:bar3DChart>
      <c:catAx>
        <c:axId val="176813184"/>
        <c:scaling>
          <c:orientation val="minMax"/>
        </c:scaling>
        <c:delete val="0"/>
        <c:axPos val="b"/>
        <c:majorTickMark val="out"/>
        <c:minorTickMark val="none"/>
        <c:tickLblPos val="nextTo"/>
        <c:crossAx val="176814720"/>
        <c:crosses val="autoZero"/>
        <c:auto val="1"/>
        <c:lblAlgn val="ctr"/>
        <c:lblOffset val="100"/>
        <c:noMultiLvlLbl val="0"/>
      </c:catAx>
      <c:valAx>
        <c:axId val="1768147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68131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Gesamt!$A$192</c:f>
              <c:strCache>
                <c:ptCount val="1"/>
                <c:pt idx="0">
                  <c:v>Arbeit des Kirchenvorstand</c:v>
                </c:pt>
              </c:strCache>
            </c:strRef>
          </c:tx>
          <c:invertIfNegative val="0"/>
          <c:cat>
            <c:strRef>
              <c:f>Gesamt!$B$191:$H$191</c:f>
              <c:strCache>
                <c:ptCount val="7"/>
                <c:pt idx="0">
                  <c:v>Alle</c:v>
                </c:pt>
                <c:pt idx="1">
                  <c:v>10.-16.</c:v>
                </c:pt>
                <c:pt idx="2">
                  <c:v>17.-25</c:v>
                </c:pt>
                <c:pt idx="3">
                  <c:v>26-35</c:v>
                </c:pt>
                <c:pt idx="4">
                  <c:v>36-55</c:v>
                </c:pt>
                <c:pt idx="5">
                  <c:v>56-65</c:v>
                </c:pt>
                <c:pt idx="6">
                  <c:v>66+</c:v>
                </c:pt>
              </c:strCache>
            </c:strRef>
          </c:cat>
          <c:val>
            <c:numRef>
              <c:f>Gesamt!$B$192:$H$192</c:f>
              <c:numCache>
                <c:formatCode>General</c:formatCode>
                <c:ptCount val="7"/>
                <c:pt idx="0">
                  <c:v>50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  <c:pt idx="4">
                  <c:v>14</c:v>
                </c:pt>
                <c:pt idx="5">
                  <c:v>7</c:v>
                </c:pt>
                <c:pt idx="6">
                  <c:v>20</c:v>
                </c:pt>
              </c:numCache>
            </c:numRef>
          </c:val>
        </c:ser>
        <c:ser>
          <c:idx val="1"/>
          <c:order val="1"/>
          <c:tx>
            <c:strRef>
              <c:f>Gesamt!$A$193</c:f>
              <c:strCache>
                <c:ptCount val="1"/>
                <c:pt idx="0">
                  <c:v>Arbeit der Ausschüsse</c:v>
                </c:pt>
              </c:strCache>
            </c:strRef>
          </c:tx>
          <c:invertIfNegative val="0"/>
          <c:cat>
            <c:strRef>
              <c:f>Gesamt!$B$191:$H$191</c:f>
              <c:strCache>
                <c:ptCount val="7"/>
                <c:pt idx="0">
                  <c:v>Alle</c:v>
                </c:pt>
                <c:pt idx="1">
                  <c:v>10.-16.</c:v>
                </c:pt>
                <c:pt idx="2">
                  <c:v>17.-25</c:v>
                </c:pt>
                <c:pt idx="3">
                  <c:v>26-35</c:v>
                </c:pt>
                <c:pt idx="4">
                  <c:v>36-55</c:v>
                </c:pt>
                <c:pt idx="5">
                  <c:v>56-65</c:v>
                </c:pt>
                <c:pt idx="6">
                  <c:v>66+</c:v>
                </c:pt>
              </c:strCache>
            </c:strRef>
          </c:cat>
          <c:val>
            <c:numRef>
              <c:f>Gesamt!$B$193:$H$193</c:f>
              <c:numCache>
                <c:formatCode>General</c:formatCode>
                <c:ptCount val="7"/>
                <c:pt idx="0">
                  <c:v>23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8</c:v>
                </c:pt>
                <c:pt idx="5">
                  <c:v>5</c:v>
                </c:pt>
                <c:pt idx="6">
                  <c:v>5</c:v>
                </c:pt>
              </c:numCache>
            </c:numRef>
          </c:val>
        </c:ser>
        <c:ser>
          <c:idx val="2"/>
          <c:order val="2"/>
          <c:tx>
            <c:strRef>
              <c:f>Gesamt!$A$194</c:f>
              <c:strCache>
                <c:ptCount val="1"/>
                <c:pt idx="0">
                  <c:v>Veranstaltung und Gruppen</c:v>
                </c:pt>
              </c:strCache>
            </c:strRef>
          </c:tx>
          <c:invertIfNegative val="0"/>
          <c:cat>
            <c:strRef>
              <c:f>Gesamt!$B$191:$H$191</c:f>
              <c:strCache>
                <c:ptCount val="7"/>
                <c:pt idx="0">
                  <c:v>Alle</c:v>
                </c:pt>
                <c:pt idx="1">
                  <c:v>10.-16.</c:v>
                </c:pt>
                <c:pt idx="2">
                  <c:v>17.-25</c:v>
                </c:pt>
                <c:pt idx="3">
                  <c:v>26-35</c:v>
                </c:pt>
                <c:pt idx="4">
                  <c:v>36-55</c:v>
                </c:pt>
                <c:pt idx="5">
                  <c:v>56-65</c:v>
                </c:pt>
                <c:pt idx="6">
                  <c:v>66+</c:v>
                </c:pt>
              </c:strCache>
            </c:strRef>
          </c:cat>
          <c:val>
            <c:numRef>
              <c:f>Gesamt!$B$194:$H$194</c:f>
              <c:numCache>
                <c:formatCode>General</c:formatCode>
                <c:ptCount val="7"/>
                <c:pt idx="0">
                  <c:v>36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7</c:v>
                </c:pt>
                <c:pt idx="5">
                  <c:v>5</c:v>
                </c:pt>
                <c:pt idx="6">
                  <c:v>13</c:v>
                </c:pt>
              </c:numCache>
            </c:numRef>
          </c:val>
        </c:ser>
        <c:ser>
          <c:idx val="3"/>
          <c:order val="3"/>
          <c:tx>
            <c:strRef>
              <c:f>Gesamt!$A$195</c:f>
              <c:strCache>
                <c:ptCount val="1"/>
                <c:pt idx="0">
                  <c:v>Themen der Gottesdienste</c:v>
                </c:pt>
              </c:strCache>
            </c:strRef>
          </c:tx>
          <c:invertIfNegative val="0"/>
          <c:cat>
            <c:strRef>
              <c:f>Gesamt!$B$191:$H$191</c:f>
              <c:strCache>
                <c:ptCount val="7"/>
                <c:pt idx="0">
                  <c:v>Alle</c:v>
                </c:pt>
                <c:pt idx="1">
                  <c:v>10.-16.</c:v>
                </c:pt>
                <c:pt idx="2">
                  <c:v>17.-25</c:v>
                </c:pt>
                <c:pt idx="3">
                  <c:v>26-35</c:v>
                </c:pt>
                <c:pt idx="4">
                  <c:v>36-55</c:v>
                </c:pt>
                <c:pt idx="5">
                  <c:v>56-65</c:v>
                </c:pt>
                <c:pt idx="6">
                  <c:v>66+</c:v>
                </c:pt>
              </c:strCache>
            </c:strRef>
          </c:cat>
          <c:val>
            <c:numRef>
              <c:f>Gesamt!$B$195:$H$195</c:f>
              <c:numCache>
                <c:formatCode>General</c:formatCode>
                <c:ptCount val="7"/>
                <c:pt idx="0">
                  <c:v>44</c:v>
                </c:pt>
                <c:pt idx="1">
                  <c:v>9</c:v>
                </c:pt>
                <c:pt idx="2">
                  <c:v>4</c:v>
                </c:pt>
                <c:pt idx="3">
                  <c:v>7</c:v>
                </c:pt>
                <c:pt idx="4">
                  <c:v>11</c:v>
                </c:pt>
                <c:pt idx="5">
                  <c:v>4</c:v>
                </c:pt>
                <c:pt idx="6">
                  <c:v>11</c:v>
                </c:pt>
              </c:numCache>
            </c:numRef>
          </c:val>
        </c:ser>
        <c:ser>
          <c:idx val="4"/>
          <c:order val="4"/>
          <c:tx>
            <c:strRef>
              <c:f>Gesamt!$A$196</c:f>
              <c:strCache>
                <c:ptCount val="1"/>
                <c:pt idx="0">
                  <c:v>Veranstaltungen/Ausflüge/Feste</c:v>
                </c:pt>
              </c:strCache>
            </c:strRef>
          </c:tx>
          <c:invertIfNegative val="0"/>
          <c:cat>
            <c:strRef>
              <c:f>Gesamt!$B$191:$H$191</c:f>
              <c:strCache>
                <c:ptCount val="7"/>
                <c:pt idx="0">
                  <c:v>Alle</c:v>
                </c:pt>
                <c:pt idx="1">
                  <c:v>10.-16.</c:v>
                </c:pt>
                <c:pt idx="2">
                  <c:v>17.-25</c:v>
                </c:pt>
                <c:pt idx="3">
                  <c:v>26-35</c:v>
                </c:pt>
                <c:pt idx="4">
                  <c:v>36-55</c:v>
                </c:pt>
                <c:pt idx="5">
                  <c:v>56-65</c:v>
                </c:pt>
                <c:pt idx="6">
                  <c:v>66+</c:v>
                </c:pt>
              </c:strCache>
            </c:strRef>
          </c:cat>
          <c:val>
            <c:numRef>
              <c:f>Gesamt!$B$196:$H$196</c:f>
              <c:numCache>
                <c:formatCode>General</c:formatCode>
                <c:ptCount val="7"/>
                <c:pt idx="0">
                  <c:v>48</c:v>
                </c:pt>
                <c:pt idx="1">
                  <c:v>7</c:v>
                </c:pt>
                <c:pt idx="2">
                  <c:v>5</c:v>
                </c:pt>
                <c:pt idx="3">
                  <c:v>4</c:v>
                </c:pt>
                <c:pt idx="4">
                  <c:v>10</c:v>
                </c:pt>
                <c:pt idx="5">
                  <c:v>8</c:v>
                </c:pt>
                <c:pt idx="6">
                  <c:v>14</c:v>
                </c:pt>
              </c:numCache>
            </c:numRef>
          </c:val>
        </c:ser>
        <c:ser>
          <c:idx val="5"/>
          <c:order val="5"/>
          <c:tx>
            <c:strRef>
              <c:f>Gesamt!$A$197</c:f>
              <c:strCache>
                <c:ptCount val="1"/>
                <c:pt idx="0">
                  <c:v>Arbeit der Kinder-/Jugendarbeit</c:v>
                </c:pt>
              </c:strCache>
            </c:strRef>
          </c:tx>
          <c:invertIfNegative val="0"/>
          <c:cat>
            <c:strRef>
              <c:f>Gesamt!$B$191:$H$191</c:f>
              <c:strCache>
                <c:ptCount val="7"/>
                <c:pt idx="0">
                  <c:v>Alle</c:v>
                </c:pt>
                <c:pt idx="1">
                  <c:v>10.-16.</c:v>
                </c:pt>
                <c:pt idx="2">
                  <c:v>17.-25</c:v>
                </c:pt>
                <c:pt idx="3">
                  <c:v>26-35</c:v>
                </c:pt>
                <c:pt idx="4">
                  <c:v>36-55</c:v>
                </c:pt>
                <c:pt idx="5">
                  <c:v>56-65</c:v>
                </c:pt>
                <c:pt idx="6">
                  <c:v>66+</c:v>
                </c:pt>
              </c:strCache>
            </c:strRef>
          </c:cat>
          <c:val>
            <c:numRef>
              <c:f>Gesamt!$B$197:$H$197</c:f>
              <c:numCache>
                <c:formatCode>General</c:formatCode>
                <c:ptCount val="7"/>
                <c:pt idx="0">
                  <c:v>45</c:v>
                </c:pt>
                <c:pt idx="1">
                  <c:v>10</c:v>
                </c:pt>
                <c:pt idx="2">
                  <c:v>6</c:v>
                </c:pt>
                <c:pt idx="3">
                  <c:v>2</c:v>
                </c:pt>
                <c:pt idx="4">
                  <c:v>11</c:v>
                </c:pt>
                <c:pt idx="5">
                  <c:v>8</c:v>
                </c:pt>
                <c:pt idx="6">
                  <c:v>8</c:v>
                </c:pt>
              </c:numCache>
            </c:numRef>
          </c:val>
        </c:ser>
        <c:ser>
          <c:idx val="6"/>
          <c:order val="6"/>
          <c:tx>
            <c:strRef>
              <c:f>Gesamt!$A$198</c:f>
              <c:strCache>
                <c:ptCount val="1"/>
                <c:pt idx="0">
                  <c:v>Arbeit der Pfarrerin</c:v>
                </c:pt>
              </c:strCache>
            </c:strRef>
          </c:tx>
          <c:invertIfNegative val="0"/>
          <c:cat>
            <c:strRef>
              <c:f>Gesamt!$B$191:$H$191</c:f>
              <c:strCache>
                <c:ptCount val="7"/>
                <c:pt idx="0">
                  <c:v>Alle</c:v>
                </c:pt>
                <c:pt idx="1">
                  <c:v>10.-16.</c:v>
                </c:pt>
                <c:pt idx="2">
                  <c:v>17.-25</c:v>
                </c:pt>
                <c:pt idx="3">
                  <c:v>26-35</c:v>
                </c:pt>
                <c:pt idx="4">
                  <c:v>36-55</c:v>
                </c:pt>
                <c:pt idx="5">
                  <c:v>56-65</c:v>
                </c:pt>
                <c:pt idx="6">
                  <c:v>66+</c:v>
                </c:pt>
              </c:strCache>
            </c:strRef>
          </c:cat>
          <c:val>
            <c:numRef>
              <c:f>Gesamt!$B$198:$H$198</c:f>
              <c:numCache>
                <c:formatCode>General</c:formatCode>
                <c:ptCount val="7"/>
                <c:pt idx="0">
                  <c:v>34</c:v>
                </c:pt>
                <c:pt idx="1">
                  <c:v>4</c:v>
                </c:pt>
                <c:pt idx="2">
                  <c:v>1</c:v>
                </c:pt>
                <c:pt idx="3">
                  <c:v>2</c:v>
                </c:pt>
                <c:pt idx="4">
                  <c:v>9</c:v>
                </c:pt>
                <c:pt idx="5">
                  <c:v>7</c:v>
                </c:pt>
                <c:pt idx="6">
                  <c:v>11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8162432"/>
        <c:axId val="188163968"/>
        <c:axId val="0"/>
      </c:bar3DChart>
      <c:catAx>
        <c:axId val="188162432"/>
        <c:scaling>
          <c:orientation val="minMax"/>
        </c:scaling>
        <c:delete val="0"/>
        <c:axPos val="b"/>
        <c:majorTickMark val="out"/>
        <c:minorTickMark val="none"/>
        <c:tickLblPos val="nextTo"/>
        <c:crossAx val="188163968"/>
        <c:crosses val="autoZero"/>
        <c:auto val="1"/>
        <c:lblAlgn val="ctr"/>
        <c:lblOffset val="100"/>
        <c:noMultiLvlLbl val="0"/>
      </c:catAx>
      <c:valAx>
        <c:axId val="188163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81624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Gesamt!$B$20</c:f>
              <c:strCache>
                <c:ptCount val="1"/>
                <c:pt idx="0">
                  <c:v>sehr wichtig</c:v>
                </c:pt>
              </c:strCache>
            </c:strRef>
          </c:tx>
          <c:invertIfNegative val="0"/>
          <c:cat>
            <c:strRef>
              <c:f>Gesamt!$A$21:$A$25</c:f>
              <c:strCache>
                <c:ptCount val="5"/>
                <c:pt idx="0">
                  <c:v>Kinderarbeit</c:v>
                </c:pt>
                <c:pt idx="1">
                  <c:v>Konfirmandenarbeit</c:v>
                </c:pt>
                <c:pt idx="2">
                  <c:v>Jugendarbeit</c:v>
                </c:pt>
                <c:pt idx="3">
                  <c:v>Erwachsenenarbeit</c:v>
                </c:pt>
                <c:pt idx="4">
                  <c:v>Seniorenarbeit</c:v>
                </c:pt>
              </c:strCache>
            </c:strRef>
          </c:cat>
          <c:val>
            <c:numRef>
              <c:f>Gesamt!$B$21:$B$25</c:f>
              <c:numCache>
                <c:formatCode>General</c:formatCode>
                <c:ptCount val="5"/>
                <c:pt idx="0">
                  <c:v>71</c:v>
                </c:pt>
                <c:pt idx="1">
                  <c:v>66</c:v>
                </c:pt>
                <c:pt idx="2">
                  <c:v>64</c:v>
                </c:pt>
                <c:pt idx="3">
                  <c:v>29</c:v>
                </c:pt>
                <c:pt idx="4">
                  <c:v>54</c:v>
                </c:pt>
              </c:numCache>
            </c:numRef>
          </c:val>
        </c:ser>
        <c:ser>
          <c:idx val="1"/>
          <c:order val="1"/>
          <c:tx>
            <c:strRef>
              <c:f>Gesamt!$C$20</c:f>
              <c:strCache>
                <c:ptCount val="1"/>
                <c:pt idx="0">
                  <c:v>wichtig</c:v>
                </c:pt>
              </c:strCache>
            </c:strRef>
          </c:tx>
          <c:invertIfNegative val="0"/>
          <c:cat>
            <c:strRef>
              <c:f>Gesamt!$A$21:$A$25</c:f>
              <c:strCache>
                <c:ptCount val="5"/>
                <c:pt idx="0">
                  <c:v>Kinderarbeit</c:v>
                </c:pt>
                <c:pt idx="1">
                  <c:v>Konfirmandenarbeit</c:v>
                </c:pt>
                <c:pt idx="2">
                  <c:v>Jugendarbeit</c:v>
                </c:pt>
                <c:pt idx="3">
                  <c:v>Erwachsenenarbeit</c:v>
                </c:pt>
                <c:pt idx="4">
                  <c:v>Seniorenarbeit</c:v>
                </c:pt>
              </c:strCache>
            </c:strRef>
          </c:cat>
          <c:val>
            <c:numRef>
              <c:f>Gesamt!$C$21:$C$25</c:f>
              <c:numCache>
                <c:formatCode>General</c:formatCode>
                <c:ptCount val="5"/>
                <c:pt idx="0">
                  <c:v>73</c:v>
                </c:pt>
                <c:pt idx="1">
                  <c:v>57</c:v>
                </c:pt>
                <c:pt idx="2">
                  <c:v>66</c:v>
                </c:pt>
                <c:pt idx="3">
                  <c:v>86</c:v>
                </c:pt>
                <c:pt idx="4">
                  <c:v>63</c:v>
                </c:pt>
              </c:numCache>
            </c:numRef>
          </c:val>
        </c:ser>
        <c:ser>
          <c:idx val="2"/>
          <c:order val="2"/>
          <c:tx>
            <c:strRef>
              <c:f>Gesamt!$D$20</c:f>
              <c:strCache>
                <c:ptCount val="1"/>
                <c:pt idx="0">
                  <c:v>weniger wichtig</c:v>
                </c:pt>
              </c:strCache>
            </c:strRef>
          </c:tx>
          <c:invertIfNegative val="0"/>
          <c:cat>
            <c:strRef>
              <c:f>Gesamt!$A$21:$A$25</c:f>
              <c:strCache>
                <c:ptCount val="5"/>
                <c:pt idx="0">
                  <c:v>Kinderarbeit</c:v>
                </c:pt>
                <c:pt idx="1">
                  <c:v>Konfirmandenarbeit</c:v>
                </c:pt>
                <c:pt idx="2">
                  <c:v>Jugendarbeit</c:v>
                </c:pt>
                <c:pt idx="3">
                  <c:v>Erwachsenenarbeit</c:v>
                </c:pt>
                <c:pt idx="4">
                  <c:v>Seniorenarbeit</c:v>
                </c:pt>
              </c:strCache>
            </c:strRef>
          </c:cat>
          <c:val>
            <c:numRef>
              <c:f>Gesamt!$D$21:$D$25</c:f>
              <c:numCache>
                <c:formatCode>General</c:formatCode>
                <c:ptCount val="5"/>
                <c:pt idx="0">
                  <c:v>9</c:v>
                </c:pt>
                <c:pt idx="1">
                  <c:v>6</c:v>
                </c:pt>
                <c:pt idx="2">
                  <c:v>7</c:v>
                </c:pt>
                <c:pt idx="3">
                  <c:v>27</c:v>
                </c:pt>
                <c:pt idx="4">
                  <c:v>14</c:v>
                </c:pt>
              </c:numCache>
            </c:numRef>
          </c:val>
        </c:ser>
        <c:ser>
          <c:idx val="3"/>
          <c:order val="3"/>
          <c:tx>
            <c:strRef>
              <c:f>Gesamt!$E$20</c:f>
              <c:strCache>
                <c:ptCount val="1"/>
                <c:pt idx="0">
                  <c:v>unwichtig</c:v>
                </c:pt>
              </c:strCache>
            </c:strRef>
          </c:tx>
          <c:invertIfNegative val="0"/>
          <c:cat>
            <c:strRef>
              <c:f>Gesamt!$A$21:$A$25</c:f>
              <c:strCache>
                <c:ptCount val="5"/>
                <c:pt idx="0">
                  <c:v>Kinderarbeit</c:v>
                </c:pt>
                <c:pt idx="1">
                  <c:v>Konfirmandenarbeit</c:v>
                </c:pt>
                <c:pt idx="2">
                  <c:v>Jugendarbeit</c:v>
                </c:pt>
                <c:pt idx="3">
                  <c:v>Erwachsenenarbeit</c:v>
                </c:pt>
                <c:pt idx="4">
                  <c:v>Seniorenarbeit</c:v>
                </c:pt>
              </c:strCache>
            </c:strRef>
          </c:cat>
          <c:val>
            <c:numRef>
              <c:f>Gesamt!$E$21:$E$25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4</c:v>
                </c:pt>
                <c:pt idx="3">
                  <c:v>7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8391424"/>
        <c:axId val="188392960"/>
        <c:axId val="0"/>
      </c:bar3DChart>
      <c:catAx>
        <c:axId val="188391424"/>
        <c:scaling>
          <c:orientation val="minMax"/>
        </c:scaling>
        <c:delete val="0"/>
        <c:axPos val="b"/>
        <c:majorTickMark val="out"/>
        <c:minorTickMark val="none"/>
        <c:tickLblPos val="nextTo"/>
        <c:crossAx val="188392960"/>
        <c:crosses val="autoZero"/>
        <c:auto val="1"/>
        <c:lblAlgn val="ctr"/>
        <c:lblOffset val="100"/>
        <c:noMultiLvlLbl val="0"/>
      </c:catAx>
      <c:valAx>
        <c:axId val="188392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839142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Männer!$B$119</c:f>
              <c:strCache>
                <c:ptCount val="1"/>
                <c:pt idx="0">
                  <c:v>sehr wichtig</c:v>
                </c:pt>
              </c:strCache>
            </c:strRef>
          </c:tx>
          <c:invertIfNegative val="0"/>
          <c:cat>
            <c:strRef>
              <c:f>Männer!$A$120:$A$124</c:f>
              <c:strCache>
                <c:ptCount val="5"/>
                <c:pt idx="0">
                  <c:v>Kinderarbeit</c:v>
                </c:pt>
                <c:pt idx="1">
                  <c:v>Konfirmandenarbeit</c:v>
                </c:pt>
                <c:pt idx="2">
                  <c:v>Jugendarbeit</c:v>
                </c:pt>
                <c:pt idx="3">
                  <c:v>Erwachsenenarbeit</c:v>
                </c:pt>
                <c:pt idx="4">
                  <c:v>Seniorenarbeit</c:v>
                </c:pt>
              </c:strCache>
            </c:strRef>
          </c:cat>
          <c:val>
            <c:numRef>
              <c:f>Männer!$B$120:$B$124</c:f>
              <c:numCache>
                <c:formatCode>General</c:formatCode>
                <c:ptCount val="5"/>
                <c:pt idx="0">
                  <c:v>19</c:v>
                </c:pt>
                <c:pt idx="1">
                  <c:v>18</c:v>
                </c:pt>
                <c:pt idx="2">
                  <c:v>18</c:v>
                </c:pt>
                <c:pt idx="3">
                  <c:v>7</c:v>
                </c:pt>
                <c:pt idx="4">
                  <c:v>13</c:v>
                </c:pt>
              </c:numCache>
            </c:numRef>
          </c:val>
        </c:ser>
        <c:ser>
          <c:idx val="1"/>
          <c:order val="1"/>
          <c:tx>
            <c:strRef>
              <c:f>Männer!$C$119</c:f>
              <c:strCache>
                <c:ptCount val="1"/>
                <c:pt idx="0">
                  <c:v>wichtig</c:v>
                </c:pt>
              </c:strCache>
            </c:strRef>
          </c:tx>
          <c:invertIfNegative val="0"/>
          <c:cat>
            <c:strRef>
              <c:f>Männer!$A$120:$A$124</c:f>
              <c:strCache>
                <c:ptCount val="5"/>
                <c:pt idx="0">
                  <c:v>Kinderarbeit</c:v>
                </c:pt>
                <c:pt idx="1">
                  <c:v>Konfirmandenarbeit</c:v>
                </c:pt>
                <c:pt idx="2">
                  <c:v>Jugendarbeit</c:v>
                </c:pt>
                <c:pt idx="3">
                  <c:v>Erwachsenenarbeit</c:v>
                </c:pt>
                <c:pt idx="4">
                  <c:v>Seniorenarbeit</c:v>
                </c:pt>
              </c:strCache>
            </c:strRef>
          </c:cat>
          <c:val>
            <c:numRef>
              <c:f>Männer!$C$120:$C$124</c:f>
              <c:numCache>
                <c:formatCode>General</c:formatCode>
                <c:ptCount val="5"/>
                <c:pt idx="0">
                  <c:v>24</c:v>
                </c:pt>
                <c:pt idx="1">
                  <c:v>27</c:v>
                </c:pt>
                <c:pt idx="2">
                  <c:v>29</c:v>
                </c:pt>
                <c:pt idx="3">
                  <c:v>25</c:v>
                </c:pt>
                <c:pt idx="4">
                  <c:v>24</c:v>
                </c:pt>
              </c:numCache>
            </c:numRef>
          </c:val>
        </c:ser>
        <c:ser>
          <c:idx val="2"/>
          <c:order val="2"/>
          <c:tx>
            <c:strRef>
              <c:f>Männer!$D$119</c:f>
              <c:strCache>
                <c:ptCount val="1"/>
                <c:pt idx="0">
                  <c:v>weniger wichtig</c:v>
                </c:pt>
              </c:strCache>
            </c:strRef>
          </c:tx>
          <c:invertIfNegative val="0"/>
          <c:cat>
            <c:strRef>
              <c:f>Männer!$A$120:$A$124</c:f>
              <c:strCache>
                <c:ptCount val="5"/>
                <c:pt idx="0">
                  <c:v>Kinderarbeit</c:v>
                </c:pt>
                <c:pt idx="1">
                  <c:v>Konfirmandenarbeit</c:v>
                </c:pt>
                <c:pt idx="2">
                  <c:v>Jugendarbeit</c:v>
                </c:pt>
                <c:pt idx="3">
                  <c:v>Erwachsenenarbeit</c:v>
                </c:pt>
                <c:pt idx="4">
                  <c:v>Seniorenarbeit</c:v>
                </c:pt>
              </c:strCache>
            </c:strRef>
          </c:cat>
          <c:val>
            <c:numRef>
              <c:f>Männer!$D$120:$D$124</c:f>
              <c:numCache>
                <c:formatCode>General</c:formatCode>
                <c:ptCount val="5"/>
                <c:pt idx="0">
                  <c:v>4</c:v>
                </c:pt>
                <c:pt idx="1">
                  <c:v>2</c:v>
                </c:pt>
                <c:pt idx="2">
                  <c:v>1</c:v>
                </c:pt>
                <c:pt idx="3">
                  <c:v>12</c:v>
                </c:pt>
                <c:pt idx="4">
                  <c:v>7</c:v>
                </c:pt>
              </c:numCache>
            </c:numRef>
          </c:val>
        </c:ser>
        <c:ser>
          <c:idx val="3"/>
          <c:order val="3"/>
          <c:tx>
            <c:strRef>
              <c:f>Männer!$E$119</c:f>
              <c:strCache>
                <c:ptCount val="1"/>
                <c:pt idx="0">
                  <c:v>unwichtig</c:v>
                </c:pt>
              </c:strCache>
            </c:strRef>
          </c:tx>
          <c:invertIfNegative val="0"/>
          <c:cat>
            <c:strRef>
              <c:f>Männer!$A$120:$A$124</c:f>
              <c:strCache>
                <c:ptCount val="5"/>
                <c:pt idx="0">
                  <c:v>Kinderarbeit</c:v>
                </c:pt>
                <c:pt idx="1">
                  <c:v>Konfirmandenarbeit</c:v>
                </c:pt>
                <c:pt idx="2">
                  <c:v>Jugendarbeit</c:v>
                </c:pt>
                <c:pt idx="3">
                  <c:v>Erwachsenenarbeit</c:v>
                </c:pt>
                <c:pt idx="4">
                  <c:v>Seniorenarbeit</c:v>
                </c:pt>
              </c:strCache>
            </c:strRef>
          </c:cat>
          <c:val>
            <c:numRef>
              <c:f>Männer!$E$120:$E$124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8467840"/>
        <c:axId val="191562112"/>
        <c:axId val="0"/>
      </c:bar3DChart>
      <c:catAx>
        <c:axId val="188467840"/>
        <c:scaling>
          <c:orientation val="minMax"/>
        </c:scaling>
        <c:delete val="0"/>
        <c:axPos val="b"/>
        <c:majorTickMark val="out"/>
        <c:minorTickMark val="none"/>
        <c:tickLblPos val="nextTo"/>
        <c:crossAx val="191562112"/>
        <c:crosses val="autoZero"/>
        <c:auto val="1"/>
        <c:lblAlgn val="ctr"/>
        <c:lblOffset val="100"/>
        <c:noMultiLvlLbl val="0"/>
      </c:catAx>
      <c:valAx>
        <c:axId val="1915621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84678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Frauen!$B$119</c:f>
              <c:strCache>
                <c:ptCount val="1"/>
                <c:pt idx="0">
                  <c:v>sehr wichtig</c:v>
                </c:pt>
              </c:strCache>
            </c:strRef>
          </c:tx>
          <c:invertIfNegative val="0"/>
          <c:cat>
            <c:strRef>
              <c:f>Frauen!$A$120:$A$124</c:f>
              <c:strCache>
                <c:ptCount val="5"/>
                <c:pt idx="0">
                  <c:v>Kinderarbeit</c:v>
                </c:pt>
                <c:pt idx="1">
                  <c:v>Konfirmandenarbeit</c:v>
                </c:pt>
                <c:pt idx="2">
                  <c:v>Jugendarbeit</c:v>
                </c:pt>
                <c:pt idx="3">
                  <c:v>Erwachsenenarbeit</c:v>
                </c:pt>
                <c:pt idx="4">
                  <c:v>Seniorenarbeit</c:v>
                </c:pt>
              </c:strCache>
            </c:strRef>
          </c:cat>
          <c:val>
            <c:numRef>
              <c:f>Frauen!$B$120:$B$124</c:f>
              <c:numCache>
                <c:formatCode>General</c:formatCode>
                <c:ptCount val="5"/>
                <c:pt idx="0">
                  <c:v>52</c:v>
                </c:pt>
                <c:pt idx="1">
                  <c:v>48</c:v>
                </c:pt>
                <c:pt idx="2">
                  <c:v>46</c:v>
                </c:pt>
                <c:pt idx="3">
                  <c:v>22</c:v>
                </c:pt>
                <c:pt idx="4">
                  <c:v>41</c:v>
                </c:pt>
              </c:numCache>
            </c:numRef>
          </c:val>
        </c:ser>
        <c:ser>
          <c:idx val="1"/>
          <c:order val="1"/>
          <c:tx>
            <c:strRef>
              <c:f>Frauen!$C$119</c:f>
              <c:strCache>
                <c:ptCount val="1"/>
                <c:pt idx="0">
                  <c:v>wichtig</c:v>
                </c:pt>
              </c:strCache>
            </c:strRef>
          </c:tx>
          <c:invertIfNegative val="0"/>
          <c:cat>
            <c:strRef>
              <c:f>Frauen!$A$120:$A$124</c:f>
              <c:strCache>
                <c:ptCount val="5"/>
                <c:pt idx="0">
                  <c:v>Kinderarbeit</c:v>
                </c:pt>
                <c:pt idx="1">
                  <c:v>Konfirmandenarbeit</c:v>
                </c:pt>
                <c:pt idx="2">
                  <c:v>Jugendarbeit</c:v>
                </c:pt>
                <c:pt idx="3">
                  <c:v>Erwachsenenarbeit</c:v>
                </c:pt>
                <c:pt idx="4">
                  <c:v>Seniorenarbeit</c:v>
                </c:pt>
              </c:strCache>
            </c:strRef>
          </c:cat>
          <c:val>
            <c:numRef>
              <c:f>Frauen!$C$120:$C$124</c:f>
              <c:numCache>
                <c:formatCode>General</c:formatCode>
                <c:ptCount val="5"/>
                <c:pt idx="0">
                  <c:v>49</c:v>
                </c:pt>
                <c:pt idx="1">
                  <c:v>30</c:v>
                </c:pt>
                <c:pt idx="2">
                  <c:v>37</c:v>
                </c:pt>
                <c:pt idx="3">
                  <c:v>61</c:v>
                </c:pt>
                <c:pt idx="4">
                  <c:v>31</c:v>
                </c:pt>
              </c:numCache>
            </c:numRef>
          </c:val>
        </c:ser>
        <c:ser>
          <c:idx val="2"/>
          <c:order val="2"/>
          <c:tx>
            <c:strRef>
              <c:f>Frauen!$D$119</c:f>
              <c:strCache>
                <c:ptCount val="1"/>
                <c:pt idx="0">
                  <c:v>weniger wichtig</c:v>
                </c:pt>
              </c:strCache>
            </c:strRef>
          </c:tx>
          <c:invertIfNegative val="0"/>
          <c:cat>
            <c:strRef>
              <c:f>Frauen!$A$120:$A$124</c:f>
              <c:strCache>
                <c:ptCount val="5"/>
                <c:pt idx="0">
                  <c:v>Kinderarbeit</c:v>
                </c:pt>
                <c:pt idx="1">
                  <c:v>Konfirmandenarbeit</c:v>
                </c:pt>
                <c:pt idx="2">
                  <c:v>Jugendarbeit</c:v>
                </c:pt>
                <c:pt idx="3">
                  <c:v>Erwachsenenarbeit</c:v>
                </c:pt>
                <c:pt idx="4">
                  <c:v>Seniorenarbeit</c:v>
                </c:pt>
              </c:strCache>
            </c:strRef>
          </c:cat>
          <c:val>
            <c:numRef>
              <c:f>Frauen!$D$120:$D$124</c:f>
              <c:numCache>
                <c:formatCode>General</c:formatCode>
                <c:ptCount val="5"/>
                <c:pt idx="0">
                  <c:v>5</c:v>
                </c:pt>
                <c:pt idx="1">
                  <c:v>4</c:v>
                </c:pt>
                <c:pt idx="2">
                  <c:v>6</c:v>
                </c:pt>
                <c:pt idx="3">
                  <c:v>15</c:v>
                </c:pt>
                <c:pt idx="4">
                  <c:v>7</c:v>
                </c:pt>
              </c:numCache>
            </c:numRef>
          </c:val>
        </c:ser>
        <c:ser>
          <c:idx val="3"/>
          <c:order val="3"/>
          <c:tx>
            <c:strRef>
              <c:f>Frauen!$E$119</c:f>
              <c:strCache>
                <c:ptCount val="1"/>
                <c:pt idx="0">
                  <c:v>unwichtig</c:v>
                </c:pt>
              </c:strCache>
            </c:strRef>
          </c:tx>
          <c:invertIfNegative val="0"/>
          <c:cat>
            <c:strRef>
              <c:f>Frauen!$A$120:$A$124</c:f>
              <c:strCache>
                <c:ptCount val="5"/>
                <c:pt idx="0">
                  <c:v>Kinderarbeit</c:v>
                </c:pt>
                <c:pt idx="1">
                  <c:v>Konfirmandenarbeit</c:v>
                </c:pt>
                <c:pt idx="2">
                  <c:v>Jugendarbeit</c:v>
                </c:pt>
                <c:pt idx="3">
                  <c:v>Erwachsenenarbeit</c:v>
                </c:pt>
                <c:pt idx="4">
                  <c:v>Seniorenarbeit</c:v>
                </c:pt>
              </c:strCache>
            </c:strRef>
          </c:cat>
          <c:val>
            <c:numRef>
              <c:f>Frauen!$E$120:$E$124</c:f>
              <c:numCache>
                <c:formatCode>General</c:formatCode>
                <c:ptCount val="5"/>
                <c:pt idx="0">
                  <c:v>4</c:v>
                </c:pt>
                <c:pt idx="1">
                  <c:v>3</c:v>
                </c:pt>
                <c:pt idx="2">
                  <c:v>4</c:v>
                </c:pt>
                <c:pt idx="3">
                  <c:v>6</c:v>
                </c:pt>
                <c:pt idx="4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1592704"/>
        <c:axId val="191619072"/>
        <c:axId val="0"/>
      </c:bar3DChart>
      <c:catAx>
        <c:axId val="191592704"/>
        <c:scaling>
          <c:orientation val="minMax"/>
        </c:scaling>
        <c:delete val="0"/>
        <c:axPos val="b"/>
        <c:majorTickMark val="out"/>
        <c:minorTickMark val="none"/>
        <c:tickLblPos val="nextTo"/>
        <c:crossAx val="191619072"/>
        <c:crosses val="autoZero"/>
        <c:auto val="1"/>
        <c:lblAlgn val="ctr"/>
        <c:lblOffset val="100"/>
        <c:noMultiLvlLbl val="0"/>
      </c:catAx>
      <c:valAx>
        <c:axId val="1916190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159270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Gesamt!$B$57</c:f>
              <c:strCache>
                <c:ptCount val="1"/>
                <c:pt idx="0">
                  <c:v>sehr wichtig</c:v>
                </c:pt>
              </c:strCache>
            </c:strRef>
          </c:tx>
          <c:invertIfNegative val="0"/>
          <c:cat>
            <c:strRef>
              <c:f>Gesamt!$A$58:$A$65</c:f>
              <c:strCache>
                <c:ptCount val="8"/>
                <c:pt idx="0">
                  <c:v>Kinderkirche</c:v>
                </c:pt>
                <c:pt idx="1">
                  <c:v>Familiengottesdienst</c:v>
                </c:pt>
                <c:pt idx="2">
                  <c:v>Kindergottesdienst parallel zum Gottesdienst</c:v>
                </c:pt>
                <c:pt idx="3">
                  <c:v>Kindergruppe</c:v>
                </c:pt>
                <c:pt idx="4">
                  <c:v>Kinderaktionstag, Ferienbasteln</c:v>
                </c:pt>
                <c:pt idx="5">
                  <c:v>Eltern-Kind-Gruppen</c:v>
                </c:pt>
                <c:pt idx="6">
                  <c:v>Freizeiten für Kinder</c:v>
                </c:pt>
                <c:pt idx="7">
                  <c:v>Freizeiten für Familien</c:v>
                </c:pt>
              </c:strCache>
            </c:strRef>
          </c:cat>
          <c:val>
            <c:numRef>
              <c:f>Gesamt!$B$58:$B$65</c:f>
              <c:numCache>
                <c:formatCode>General</c:formatCode>
                <c:ptCount val="8"/>
                <c:pt idx="0">
                  <c:v>42</c:v>
                </c:pt>
                <c:pt idx="1">
                  <c:v>36</c:v>
                </c:pt>
                <c:pt idx="2">
                  <c:v>18</c:v>
                </c:pt>
                <c:pt idx="3">
                  <c:v>43</c:v>
                </c:pt>
                <c:pt idx="4">
                  <c:v>29</c:v>
                </c:pt>
                <c:pt idx="5">
                  <c:v>27</c:v>
                </c:pt>
                <c:pt idx="6">
                  <c:v>50</c:v>
                </c:pt>
                <c:pt idx="7">
                  <c:v>35</c:v>
                </c:pt>
              </c:numCache>
            </c:numRef>
          </c:val>
        </c:ser>
        <c:ser>
          <c:idx val="1"/>
          <c:order val="1"/>
          <c:tx>
            <c:strRef>
              <c:f>Gesamt!$C$57</c:f>
              <c:strCache>
                <c:ptCount val="1"/>
                <c:pt idx="0">
                  <c:v>wichtig</c:v>
                </c:pt>
              </c:strCache>
            </c:strRef>
          </c:tx>
          <c:invertIfNegative val="0"/>
          <c:cat>
            <c:strRef>
              <c:f>Gesamt!$A$58:$A$65</c:f>
              <c:strCache>
                <c:ptCount val="8"/>
                <c:pt idx="0">
                  <c:v>Kinderkirche</c:v>
                </c:pt>
                <c:pt idx="1">
                  <c:v>Familiengottesdienst</c:v>
                </c:pt>
                <c:pt idx="2">
                  <c:v>Kindergottesdienst parallel zum Gottesdienst</c:v>
                </c:pt>
                <c:pt idx="3">
                  <c:v>Kindergruppe</c:v>
                </c:pt>
                <c:pt idx="4">
                  <c:v>Kinderaktionstag, Ferienbasteln</c:v>
                </c:pt>
                <c:pt idx="5">
                  <c:v>Eltern-Kind-Gruppen</c:v>
                </c:pt>
                <c:pt idx="6">
                  <c:v>Freizeiten für Kinder</c:v>
                </c:pt>
                <c:pt idx="7">
                  <c:v>Freizeiten für Familien</c:v>
                </c:pt>
              </c:strCache>
            </c:strRef>
          </c:cat>
          <c:val>
            <c:numRef>
              <c:f>Gesamt!$C$58:$C$65</c:f>
              <c:numCache>
                <c:formatCode>General</c:formatCode>
                <c:ptCount val="8"/>
                <c:pt idx="0">
                  <c:v>75</c:v>
                </c:pt>
                <c:pt idx="1">
                  <c:v>75</c:v>
                </c:pt>
                <c:pt idx="2">
                  <c:v>63</c:v>
                </c:pt>
                <c:pt idx="3">
                  <c:v>74</c:v>
                </c:pt>
                <c:pt idx="4">
                  <c:v>69</c:v>
                </c:pt>
                <c:pt idx="5">
                  <c:v>73</c:v>
                </c:pt>
                <c:pt idx="6">
                  <c:v>67</c:v>
                </c:pt>
                <c:pt idx="7">
                  <c:v>69</c:v>
                </c:pt>
              </c:numCache>
            </c:numRef>
          </c:val>
        </c:ser>
        <c:ser>
          <c:idx val="2"/>
          <c:order val="2"/>
          <c:tx>
            <c:strRef>
              <c:f>Gesamt!$D$57</c:f>
              <c:strCache>
                <c:ptCount val="1"/>
                <c:pt idx="0">
                  <c:v>weniger wichtig</c:v>
                </c:pt>
              </c:strCache>
            </c:strRef>
          </c:tx>
          <c:invertIfNegative val="0"/>
          <c:cat>
            <c:strRef>
              <c:f>Gesamt!$A$58:$A$65</c:f>
              <c:strCache>
                <c:ptCount val="8"/>
                <c:pt idx="0">
                  <c:v>Kinderkirche</c:v>
                </c:pt>
                <c:pt idx="1">
                  <c:v>Familiengottesdienst</c:v>
                </c:pt>
                <c:pt idx="2">
                  <c:v>Kindergottesdienst parallel zum Gottesdienst</c:v>
                </c:pt>
                <c:pt idx="3">
                  <c:v>Kindergruppe</c:v>
                </c:pt>
                <c:pt idx="4">
                  <c:v>Kinderaktionstag, Ferienbasteln</c:v>
                </c:pt>
                <c:pt idx="5">
                  <c:v>Eltern-Kind-Gruppen</c:v>
                </c:pt>
                <c:pt idx="6">
                  <c:v>Freizeiten für Kinder</c:v>
                </c:pt>
                <c:pt idx="7">
                  <c:v>Freizeiten für Familien</c:v>
                </c:pt>
              </c:strCache>
            </c:strRef>
          </c:cat>
          <c:val>
            <c:numRef>
              <c:f>Gesamt!$D$58:$D$65</c:f>
              <c:numCache>
                <c:formatCode>General</c:formatCode>
                <c:ptCount val="8"/>
                <c:pt idx="0">
                  <c:v>14</c:v>
                </c:pt>
                <c:pt idx="1">
                  <c:v>17</c:v>
                </c:pt>
                <c:pt idx="2">
                  <c:v>40</c:v>
                </c:pt>
                <c:pt idx="3">
                  <c:v>15</c:v>
                </c:pt>
                <c:pt idx="4">
                  <c:v>22</c:v>
                </c:pt>
                <c:pt idx="5">
                  <c:v>29</c:v>
                </c:pt>
                <c:pt idx="6">
                  <c:v>16</c:v>
                </c:pt>
                <c:pt idx="7">
                  <c:v>24</c:v>
                </c:pt>
              </c:numCache>
            </c:numRef>
          </c:val>
        </c:ser>
        <c:ser>
          <c:idx val="3"/>
          <c:order val="3"/>
          <c:tx>
            <c:strRef>
              <c:f>Gesamt!$E$57</c:f>
              <c:strCache>
                <c:ptCount val="1"/>
                <c:pt idx="0">
                  <c:v>unwichtig</c:v>
                </c:pt>
              </c:strCache>
            </c:strRef>
          </c:tx>
          <c:invertIfNegative val="0"/>
          <c:cat>
            <c:strRef>
              <c:f>Gesamt!$A$58:$A$65</c:f>
              <c:strCache>
                <c:ptCount val="8"/>
                <c:pt idx="0">
                  <c:v>Kinderkirche</c:v>
                </c:pt>
                <c:pt idx="1">
                  <c:v>Familiengottesdienst</c:v>
                </c:pt>
                <c:pt idx="2">
                  <c:v>Kindergottesdienst parallel zum Gottesdienst</c:v>
                </c:pt>
                <c:pt idx="3">
                  <c:v>Kindergruppe</c:v>
                </c:pt>
                <c:pt idx="4">
                  <c:v>Kinderaktionstag, Ferienbasteln</c:v>
                </c:pt>
                <c:pt idx="5">
                  <c:v>Eltern-Kind-Gruppen</c:v>
                </c:pt>
                <c:pt idx="6">
                  <c:v>Freizeiten für Kinder</c:v>
                </c:pt>
                <c:pt idx="7">
                  <c:v>Freizeiten für Familien</c:v>
                </c:pt>
              </c:strCache>
            </c:strRef>
          </c:cat>
          <c:val>
            <c:numRef>
              <c:f>Gesamt!$E$58:$E$65</c:f>
              <c:numCache>
                <c:formatCode>General</c:formatCode>
                <c:ptCount val="8"/>
                <c:pt idx="0">
                  <c:v>2</c:v>
                </c:pt>
                <c:pt idx="1">
                  <c:v>0</c:v>
                </c:pt>
                <c:pt idx="2">
                  <c:v>8</c:v>
                </c:pt>
                <c:pt idx="3">
                  <c:v>0</c:v>
                </c:pt>
                <c:pt idx="4">
                  <c:v>1</c:v>
                </c:pt>
                <c:pt idx="5">
                  <c:v>3</c:v>
                </c:pt>
                <c:pt idx="6">
                  <c:v>1</c:v>
                </c:pt>
                <c:pt idx="7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1648896"/>
        <c:axId val="191650432"/>
        <c:axId val="0"/>
      </c:bar3DChart>
      <c:catAx>
        <c:axId val="191648896"/>
        <c:scaling>
          <c:orientation val="minMax"/>
        </c:scaling>
        <c:delete val="0"/>
        <c:axPos val="b"/>
        <c:majorTickMark val="out"/>
        <c:minorTickMark val="none"/>
        <c:tickLblPos val="nextTo"/>
        <c:crossAx val="191650432"/>
        <c:crosses val="autoZero"/>
        <c:auto val="1"/>
        <c:lblAlgn val="ctr"/>
        <c:lblOffset val="100"/>
        <c:noMultiLvlLbl val="0"/>
      </c:catAx>
      <c:valAx>
        <c:axId val="191650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164889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Männer!$B$229</c:f>
              <c:strCache>
                <c:ptCount val="1"/>
                <c:pt idx="0">
                  <c:v>sehr wichtig</c:v>
                </c:pt>
              </c:strCache>
            </c:strRef>
          </c:tx>
          <c:invertIfNegative val="0"/>
          <c:cat>
            <c:strRef>
              <c:f>Männer!$A$230:$A$237</c:f>
              <c:strCache>
                <c:ptCount val="8"/>
                <c:pt idx="0">
                  <c:v>Kinderkirche</c:v>
                </c:pt>
                <c:pt idx="1">
                  <c:v>Familiengottesdienst</c:v>
                </c:pt>
                <c:pt idx="2">
                  <c:v>Kindergottesdienst parallel zum Gottesdienst</c:v>
                </c:pt>
                <c:pt idx="3">
                  <c:v>Kindergruppe</c:v>
                </c:pt>
                <c:pt idx="4">
                  <c:v>Kinderaktionstag, Ferienbasteln</c:v>
                </c:pt>
                <c:pt idx="5">
                  <c:v>Eltern-Kind-Gruppen</c:v>
                </c:pt>
                <c:pt idx="6">
                  <c:v>Freizeiten für Kinder</c:v>
                </c:pt>
                <c:pt idx="7">
                  <c:v>Freizeiten für Familien</c:v>
                </c:pt>
              </c:strCache>
            </c:strRef>
          </c:cat>
          <c:val>
            <c:numRef>
              <c:f>Männer!$B$230:$B$237</c:f>
              <c:numCache>
                <c:formatCode>General</c:formatCode>
                <c:ptCount val="8"/>
                <c:pt idx="0">
                  <c:v>10</c:v>
                </c:pt>
                <c:pt idx="1">
                  <c:v>3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7</c:v>
                </c:pt>
                <c:pt idx="6">
                  <c:v>12</c:v>
                </c:pt>
                <c:pt idx="7">
                  <c:v>10</c:v>
                </c:pt>
              </c:numCache>
            </c:numRef>
          </c:val>
        </c:ser>
        <c:ser>
          <c:idx val="1"/>
          <c:order val="1"/>
          <c:tx>
            <c:strRef>
              <c:f>Männer!$C$229</c:f>
              <c:strCache>
                <c:ptCount val="1"/>
                <c:pt idx="0">
                  <c:v>wichtig</c:v>
                </c:pt>
              </c:strCache>
            </c:strRef>
          </c:tx>
          <c:invertIfNegative val="0"/>
          <c:cat>
            <c:strRef>
              <c:f>Männer!$A$230:$A$237</c:f>
              <c:strCache>
                <c:ptCount val="8"/>
                <c:pt idx="0">
                  <c:v>Kinderkirche</c:v>
                </c:pt>
                <c:pt idx="1">
                  <c:v>Familiengottesdienst</c:v>
                </c:pt>
                <c:pt idx="2">
                  <c:v>Kindergottesdienst parallel zum Gottesdienst</c:v>
                </c:pt>
                <c:pt idx="3">
                  <c:v>Kindergruppe</c:v>
                </c:pt>
                <c:pt idx="4">
                  <c:v>Kinderaktionstag, Ferienbasteln</c:v>
                </c:pt>
                <c:pt idx="5">
                  <c:v>Eltern-Kind-Gruppen</c:v>
                </c:pt>
                <c:pt idx="6">
                  <c:v>Freizeiten für Kinder</c:v>
                </c:pt>
                <c:pt idx="7">
                  <c:v>Freizeiten für Familien</c:v>
                </c:pt>
              </c:strCache>
            </c:strRef>
          </c:cat>
          <c:val>
            <c:numRef>
              <c:f>Männer!$C$230:$C$237</c:f>
              <c:numCache>
                <c:formatCode>General</c:formatCode>
                <c:ptCount val="8"/>
                <c:pt idx="0">
                  <c:v>26</c:v>
                </c:pt>
                <c:pt idx="1">
                  <c:v>24</c:v>
                </c:pt>
                <c:pt idx="2">
                  <c:v>19</c:v>
                </c:pt>
                <c:pt idx="3">
                  <c:v>24</c:v>
                </c:pt>
                <c:pt idx="4">
                  <c:v>22</c:v>
                </c:pt>
                <c:pt idx="5">
                  <c:v>18</c:v>
                </c:pt>
                <c:pt idx="6">
                  <c:v>24</c:v>
                </c:pt>
                <c:pt idx="7">
                  <c:v>20</c:v>
                </c:pt>
              </c:numCache>
            </c:numRef>
          </c:val>
        </c:ser>
        <c:ser>
          <c:idx val="2"/>
          <c:order val="2"/>
          <c:tx>
            <c:strRef>
              <c:f>Männer!$D$229</c:f>
              <c:strCache>
                <c:ptCount val="1"/>
                <c:pt idx="0">
                  <c:v>weniger wichtig</c:v>
                </c:pt>
              </c:strCache>
            </c:strRef>
          </c:tx>
          <c:invertIfNegative val="0"/>
          <c:cat>
            <c:strRef>
              <c:f>Männer!$A$230:$A$237</c:f>
              <c:strCache>
                <c:ptCount val="8"/>
                <c:pt idx="0">
                  <c:v>Kinderkirche</c:v>
                </c:pt>
                <c:pt idx="1">
                  <c:v>Familiengottesdienst</c:v>
                </c:pt>
                <c:pt idx="2">
                  <c:v>Kindergottesdienst parallel zum Gottesdienst</c:v>
                </c:pt>
                <c:pt idx="3">
                  <c:v>Kindergruppe</c:v>
                </c:pt>
                <c:pt idx="4">
                  <c:v>Kinderaktionstag, Ferienbasteln</c:v>
                </c:pt>
                <c:pt idx="5">
                  <c:v>Eltern-Kind-Gruppen</c:v>
                </c:pt>
                <c:pt idx="6">
                  <c:v>Freizeiten für Kinder</c:v>
                </c:pt>
                <c:pt idx="7">
                  <c:v>Freizeiten für Familien</c:v>
                </c:pt>
              </c:strCache>
            </c:strRef>
          </c:cat>
          <c:val>
            <c:numRef>
              <c:f>Männer!$D$230:$D$237</c:f>
              <c:numCache>
                <c:formatCode>General</c:formatCode>
                <c:ptCount val="8"/>
                <c:pt idx="0">
                  <c:v>6</c:v>
                </c:pt>
                <c:pt idx="1">
                  <c:v>8</c:v>
                </c:pt>
                <c:pt idx="2">
                  <c:v>15</c:v>
                </c:pt>
                <c:pt idx="3">
                  <c:v>9</c:v>
                </c:pt>
                <c:pt idx="4">
                  <c:v>7</c:v>
                </c:pt>
                <c:pt idx="5">
                  <c:v>13</c:v>
                </c:pt>
                <c:pt idx="6">
                  <c:v>6</c:v>
                </c:pt>
                <c:pt idx="7">
                  <c:v>10</c:v>
                </c:pt>
              </c:numCache>
            </c:numRef>
          </c:val>
        </c:ser>
        <c:ser>
          <c:idx val="3"/>
          <c:order val="3"/>
          <c:tx>
            <c:strRef>
              <c:f>Männer!$E$229</c:f>
              <c:strCache>
                <c:ptCount val="1"/>
                <c:pt idx="0">
                  <c:v>unwichtig</c:v>
                </c:pt>
              </c:strCache>
            </c:strRef>
          </c:tx>
          <c:invertIfNegative val="0"/>
          <c:cat>
            <c:strRef>
              <c:f>Männer!$A$230:$A$237</c:f>
              <c:strCache>
                <c:ptCount val="8"/>
                <c:pt idx="0">
                  <c:v>Kinderkirche</c:v>
                </c:pt>
                <c:pt idx="1">
                  <c:v>Familiengottesdienst</c:v>
                </c:pt>
                <c:pt idx="2">
                  <c:v>Kindergottesdienst parallel zum Gottesdienst</c:v>
                </c:pt>
                <c:pt idx="3">
                  <c:v>Kindergruppe</c:v>
                </c:pt>
                <c:pt idx="4">
                  <c:v>Kinderaktionstag, Ferienbasteln</c:v>
                </c:pt>
                <c:pt idx="5">
                  <c:v>Eltern-Kind-Gruppen</c:v>
                </c:pt>
                <c:pt idx="6">
                  <c:v>Freizeiten für Kinder</c:v>
                </c:pt>
                <c:pt idx="7">
                  <c:v>Freizeiten für Familien</c:v>
                </c:pt>
              </c:strCache>
            </c:strRef>
          </c:cat>
          <c:val>
            <c:numRef>
              <c:f>Männer!$E$230:$E$237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5121152"/>
        <c:axId val="195122688"/>
        <c:axId val="0"/>
      </c:bar3DChart>
      <c:catAx>
        <c:axId val="195121152"/>
        <c:scaling>
          <c:orientation val="minMax"/>
        </c:scaling>
        <c:delete val="0"/>
        <c:axPos val="b"/>
        <c:majorTickMark val="out"/>
        <c:minorTickMark val="none"/>
        <c:tickLblPos val="nextTo"/>
        <c:crossAx val="195122688"/>
        <c:crosses val="autoZero"/>
        <c:auto val="1"/>
        <c:lblAlgn val="ctr"/>
        <c:lblOffset val="100"/>
        <c:noMultiLvlLbl val="0"/>
      </c:catAx>
      <c:valAx>
        <c:axId val="195122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512115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Frauen!$B$218</c:f>
              <c:strCache>
                <c:ptCount val="1"/>
                <c:pt idx="0">
                  <c:v>sehr wichtig</c:v>
                </c:pt>
              </c:strCache>
            </c:strRef>
          </c:tx>
          <c:invertIfNegative val="0"/>
          <c:cat>
            <c:strRef>
              <c:f>Frauen!$A$219:$A$226</c:f>
              <c:strCache>
                <c:ptCount val="8"/>
                <c:pt idx="0">
                  <c:v>Kinderkirche</c:v>
                </c:pt>
                <c:pt idx="1">
                  <c:v>Familiengottesdienst</c:v>
                </c:pt>
                <c:pt idx="2">
                  <c:v>Kindergottesdienst parallel zum Gottesdienst</c:v>
                </c:pt>
                <c:pt idx="3">
                  <c:v>Kindergruppe</c:v>
                </c:pt>
                <c:pt idx="4">
                  <c:v>Kinderaktionstag, Ferienbasteln</c:v>
                </c:pt>
                <c:pt idx="5">
                  <c:v>Eltern-Kind-Gruppen</c:v>
                </c:pt>
                <c:pt idx="6">
                  <c:v>Freizeiten für Kinder</c:v>
                </c:pt>
                <c:pt idx="7">
                  <c:v>Freizeiten für Familien</c:v>
                </c:pt>
              </c:strCache>
            </c:strRef>
          </c:cat>
          <c:val>
            <c:numRef>
              <c:f>Frauen!$B$219:$B$226</c:f>
              <c:numCache>
                <c:formatCode>General</c:formatCode>
                <c:ptCount val="8"/>
                <c:pt idx="0">
                  <c:v>32</c:v>
                </c:pt>
                <c:pt idx="1">
                  <c:v>33</c:v>
                </c:pt>
                <c:pt idx="2">
                  <c:v>12</c:v>
                </c:pt>
                <c:pt idx="3">
                  <c:v>34</c:v>
                </c:pt>
                <c:pt idx="4">
                  <c:v>17</c:v>
                </c:pt>
                <c:pt idx="5">
                  <c:v>20</c:v>
                </c:pt>
                <c:pt idx="6">
                  <c:v>38</c:v>
                </c:pt>
                <c:pt idx="7">
                  <c:v>25</c:v>
                </c:pt>
              </c:numCache>
            </c:numRef>
          </c:val>
        </c:ser>
        <c:ser>
          <c:idx val="1"/>
          <c:order val="1"/>
          <c:tx>
            <c:strRef>
              <c:f>Frauen!$C$218</c:f>
              <c:strCache>
                <c:ptCount val="1"/>
                <c:pt idx="0">
                  <c:v>wichtig</c:v>
                </c:pt>
              </c:strCache>
            </c:strRef>
          </c:tx>
          <c:invertIfNegative val="0"/>
          <c:cat>
            <c:strRef>
              <c:f>Frauen!$A$219:$A$226</c:f>
              <c:strCache>
                <c:ptCount val="8"/>
                <c:pt idx="0">
                  <c:v>Kinderkirche</c:v>
                </c:pt>
                <c:pt idx="1">
                  <c:v>Familiengottesdienst</c:v>
                </c:pt>
                <c:pt idx="2">
                  <c:v>Kindergottesdienst parallel zum Gottesdienst</c:v>
                </c:pt>
                <c:pt idx="3">
                  <c:v>Kindergruppe</c:v>
                </c:pt>
                <c:pt idx="4">
                  <c:v>Kinderaktionstag, Ferienbasteln</c:v>
                </c:pt>
                <c:pt idx="5">
                  <c:v>Eltern-Kind-Gruppen</c:v>
                </c:pt>
                <c:pt idx="6">
                  <c:v>Freizeiten für Kinder</c:v>
                </c:pt>
                <c:pt idx="7">
                  <c:v>Freizeiten für Familien</c:v>
                </c:pt>
              </c:strCache>
            </c:strRef>
          </c:cat>
          <c:val>
            <c:numRef>
              <c:f>Frauen!$C$219:$C$226</c:f>
              <c:numCache>
                <c:formatCode>General</c:formatCode>
                <c:ptCount val="8"/>
                <c:pt idx="0">
                  <c:v>49</c:v>
                </c:pt>
                <c:pt idx="1">
                  <c:v>51</c:v>
                </c:pt>
                <c:pt idx="2">
                  <c:v>47</c:v>
                </c:pt>
                <c:pt idx="3">
                  <c:v>50</c:v>
                </c:pt>
                <c:pt idx="4">
                  <c:v>47</c:v>
                </c:pt>
                <c:pt idx="5">
                  <c:v>55</c:v>
                </c:pt>
                <c:pt idx="6">
                  <c:v>43</c:v>
                </c:pt>
                <c:pt idx="7">
                  <c:v>49</c:v>
                </c:pt>
              </c:numCache>
            </c:numRef>
          </c:val>
        </c:ser>
        <c:ser>
          <c:idx val="2"/>
          <c:order val="2"/>
          <c:tx>
            <c:strRef>
              <c:f>Frauen!$D$218</c:f>
              <c:strCache>
                <c:ptCount val="1"/>
                <c:pt idx="0">
                  <c:v>weniger wichtig</c:v>
                </c:pt>
              </c:strCache>
            </c:strRef>
          </c:tx>
          <c:invertIfNegative val="0"/>
          <c:cat>
            <c:strRef>
              <c:f>Frauen!$A$219:$A$226</c:f>
              <c:strCache>
                <c:ptCount val="8"/>
                <c:pt idx="0">
                  <c:v>Kinderkirche</c:v>
                </c:pt>
                <c:pt idx="1">
                  <c:v>Familiengottesdienst</c:v>
                </c:pt>
                <c:pt idx="2">
                  <c:v>Kindergottesdienst parallel zum Gottesdienst</c:v>
                </c:pt>
                <c:pt idx="3">
                  <c:v>Kindergruppe</c:v>
                </c:pt>
                <c:pt idx="4">
                  <c:v>Kinderaktionstag, Ferienbasteln</c:v>
                </c:pt>
                <c:pt idx="5">
                  <c:v>Eltern-Kind-Gruppen</c:v>
                </c:pt>
                <c:pt idx="6">
                  <c:v>Freizeiten für Kinder</c:v>
                </c:pt>
                <c:pt idx="7">
                  <c:v>Freizeiten für Familien</c:v>
                </c:pt>
              </c:strCache>
            </c:strRef>
          </c:cat>
          <c:val>
            <c:numRef>
              <c:f>Frauen!$D$219:$D$226</c:f>
              <c:numCache>
                <c:formatCode>General</c:formatCode>
                <c:ptCount val="8"/>
                <c:pt idx="0">
                  <c:v>8</c:v>
                </c:pt>
                <c:pt idx="1">
                  <c:v>9</c:v>
                </c:pt>
                <c:pt idx="2">
                  <c:v>25</c:v>
                </c:pt>
                <c:pt idx="3">
                  <c:v>6</c:v>
                </c:pt>
                <c:pt idx="4">
                  <c:v>15</c:v>
                </c:pt>
                <c:pt idx="5">
                  <c:v>16</c:v>
                </c:pt>
                <c:pt idx="6">
                  <c:v>10</c:v>
                </c:pt>
                <c:pt idx="7">
                  <c:v>14</c:v>
                </c:pt>
              </c:numCache>
            </c:numRef>
          </c:val>
        </c:ser>
        <c:ser>
          <c:idx val="3"/>
          <c:order val="3"/>
          <c:tx>
            <c:strRef>
              <c:f>Frauen!$E$218</c:f>
              <c:strCache>
                <c:ptCount val="1"/>
                <c:pt idx="0">
                  <c:v>unwichtig</c:v>
                </c:pt>
              </c:strCache>
            </c:strRef>
          </c:tx>
          <c:invertIfNegative val="0"/>
          <c:cat>
            <c:strRef>
              <c:f>Frauen!$A$219:$A$226</c:f>
              <c:strCache>
                <c:ptCount val="8"/>
                <c:pt idx="0">
                  <c:v>Kinderkirche</c:v>
                </c:pt>
                <c:pt idx="1">
                  <c:v>Familiengottesdienst</c:v>
                </c:pt>
                <c:pt idx="2">
                  <c:v>Kindergottesdienst parallel zum Gottesdienst</c:v>
                </c:pt>
                <c:pt idx="3">
                  <c:v>Kindergruppe</c:v>
                </c:pt>
                <c:pt idx="4">
                  <c:v>Kinderaktionstag, Ferienbasteln</c:v>
                </c:pt>
                <c:pt idx="5">
                  <c:v>Eltern-Kind-Gruppen</c:v>
                </c:pt>
                <c:pt idx="6">
                  <c:v>Freizeiten für Kinder</c:v>
                </c:pt>
                <c:pt idx="7">
                  <c:v>Freizeiten für Familien</c:v>
                </c:pt>
              </c:strCache>
            </c:strRef>
          </c:cat>
          <c:val>
            <c:numRef>
              <c:f>Frauen!$E$219:$E$226</c:f>
              <c:numCache>
                <c:formatCode>General</c:formatCode>
                <c:ptCount val="8"/>
                <c:pt idx="0">
                  <c:v>2</c:v>
                </c:pt>
                <c:pt idx="1">
                  <c:v>0</c:v>
                </c:pt>
                <c:pt idx="2">
                  <c:v>6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5156608"/>
        <c:axId val="195166592"/>
        <c:axId val="0"/>
      </c:bar3DChart>
      <c:catAx>
        <c:axId val="195156608"/>
        <c:scaling>
          <c:orientation val="minMax"/>
        </c:scaling>
        <c:delete val="0"/>
        <c:axPos val="b"/>
        <c:majorTickMark val="out"/>
        <c:minorTickMark val="none"/>
        <c:tickLblPos val="nextTo"/>
        <c:crossAx val="195166592"/>
        <c:crosses val="autoZero"/>
        <c:auto val="1"/>
        <c:lblAlgn val="ctr"/>
        <c:lblOffset val="100"/>
        <c:noMultiLvlLbl val="0"/>
      </c:catAx>
      <c:valAx>
        <c:axId val="1951665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9515660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99900" y="0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6E8CEDB5-9F47-4D21-A2DA-E82BAEC6FB88}" type="datetimeFigureOut">
              <a:rPr lang="de-DE" smtClean="0"/>
              <a:t>08.09.2017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516038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99900" y="9516038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8EEE423C-90B7-4A9F-A2BB-10BC1170934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800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99900" y="0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/>
          <a:lstStyle>
            <a:lvl1pPr algn="r">
              <a:defRPr sz="1300"/>
            </a:lvl1pPr>
          </a:lstStyle>
          <a:p>
            <a:fld id="{237CBE64-92C6-4DB8-9B62-1B33BE7E82CE}" type="datetimeFigureOut">
              <a:rPr lang="de-DE" smtClean="0"/>
              <a:t>08.09.2017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8213" y="750888"/>
            <a:ext cx="5008562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88" tIns="48294" rIns="96588" bIns="4829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8499" y="4758889"/>
            <a:ext cx="5507990" cy="4508421"/>
          </a:xfrm>
          <a:prstGeom prst="rect">
            <a:avLst/>
          </a:prstGeom>
        </p:spPr>
        <p:txBody>
          <a:bodyPr vert="horz" lIns="96588" tIns="48294" rIns="96588" bIns="48294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516038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99900" y="9516038"/>
            <a:ext cx="2983495" cy="500936"/>
          </a:xfrm>
          <a:prstGeom prst="rect">
            <a:avLst/>
          </a:prstGeom>
        </p:spPr>
        <p:txBody>
          <a:bodyPr vert="horz" lIns="96588" tIns="48294" rIns="96588" bIns="48294" rtlCol="0" anchor="b"/>
          <a:lstStyle>
            <a:lvl1pPr algn="r">
              <a:defRPr sz="1300"/>
            </a:lvl1pPr>
          </a:lstStyle>
          <a:p>
            <a:fld id="{C3C5F741-B9ED-4BF7-B4E5-565182B21D8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233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5F741-B9ED-4BF7-B4E5-565182B21D8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1395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5F741-B9ED-4BF7-B4E5-565182B21D8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04667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5F741-B9ED-4BF7-B4E5-565182B21D8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3304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5F741-B9ED-4BF7-B4E5-565182B21D87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4584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5F741-B9ED-4BF7-B4E5-565182B21D87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8333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5F741-B9ED-4BF7-B4E5-565182B21D87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85671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5F741-B9ED-4BF7-B4E5-565182B21D87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6402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5F741-B9ED-4BF7-B4E5-565182B21D87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27805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5F741-B9ED-4BF7-B4E5-565182B21D87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10765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5F741-B9ED-4BF7-B4E5-565182B21D87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30170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5F741-B9ED-4BF7-B4E5-565182B21D87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5780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5F741-B9ED-4BF7-B4E5-565182B21D8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2446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5F741-B9ED-4BF7-B4E5-565182B21D87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24825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5F741-B9ED-4BF7-B4E5-565182B21D87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484433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5F741-B9ED-4BF7-B4E5-565182B21D87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70819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5F741-B9ED-4BF7-B4E5-565182B21D87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44492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5F741-B9ED-4BF7-B4E5-565182B21D87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49182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5F741-B9ED-4BF7-B4E5-565182B21D87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85581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5F741-B9ED-4BF7-B4E5-565182B21D87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55046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5F741-B9ED-4BF7-B4E5-565182B21D87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29165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5F741-B9ED-4BF7-B4E5-565182B21D87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96023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5F741-B9ED-4BF7-B4E5-565182B21D87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9394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5F741-B9ED-4BF7-B4E5-565182B21D8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30448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5F741-B9ED-4BF7-B4E5-565182B21D87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0339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5F741-B9ED-4BF7-B4E5-565182B21D87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8723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5F741-B9ED-4BF7-B4E5-565182B21D87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84118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5F741-B9ED-4BF7-B4E5-565182B21D87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27480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5F741-B9ED-4BF7-B4E5-565182B21D87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9349090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5F741-B9ED-4BF7-B4E5-565182B21D87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100882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5F741-B9ED-4BF7-B4E5-565182B21D87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3776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5F741-B9ED-4BF7-B4E5-565182B21D87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31694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5F741-B9ED-4BF7-B4E5-565182B21D87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468195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5F741-B9ED-4BF7-B4E5-565182B21D87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418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5F741-B9ED-4BF7-B4E5-565182B21D8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344707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5F741-B9ED-4BF7-B4E5-565182B21D87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875925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5F741-B9ED-4BF7-B4E5-565182B21D87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816124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5F741-B9ED-4BF7-B4E5-565182B21D87}" type="slidenum">
              <a:rPr lang="de-DE" smtClean="0"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212824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5F741-B9ED-4BF7-B4E5-565182B21D87}" type="slidenum">
              <a:rPr lang="de-DE" smtClean="0"/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7678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5F741-B9ED-4BF7-B4E5-565182B21D8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07668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5F741-B9ED-4BF7-B4E5-565182B21D8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5814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5F741-B9ED-4BF7-B4E5-565182B21D8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76342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5F741-B9ED-4BF7-B4E5-565182B21D8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28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5F741-B9ED-4BF7-B4E5-565182B21D8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0042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FBB8-0128-4AF1-A901-800575B08E9D}" type="datetimeFigureOut">
              <a:rPr lang="de-DE" smtClean="0"/>
              <a:t>08.09.2017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6224-7D59-49DE-BEDC-6070C12ECA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0333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FBB8-0128-4AF1-A901-800575B08E9D}" type="datetimeFigureOut">
              <a:rPr lang="de-DE" smtClean="0"/>
              <a:t>08.09.2017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6224-7D59-49DE-BEDC-6070C12ECA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3537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FBB8-0128-4AF1-A901-800575B08E9D}" type="datetimeFigureOut">
              <a:rPr lang="de-DE" smtClean="0"/>
              <a:t>08.09.2017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6224-7D59-49DE-BEDC-6070C12ECA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1487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FBB8-0128-4AF1-A901-800575B08E9D}" type="datetimeFigureOut">
              <a:rPr lang="de-DE" smtClean="0"/>
              <a:t>08.09.2017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6224-7D59-49DE-BEDC-6070C12ECA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629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FBB8-0128-4AF1-A901-800575B08E9D}" type="datetimeFigureOut">
              <a:rPr lang="de-DE" smtClean="0"/>
              <a:t>08.09.2017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6224-7D59-49DE-BEDC-6070C12ECA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8835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FBB8-0128-4AF1-A901-800575B08E9D}" type="datetimeFigureOut">
              <a:rPr lang="de-DE" smtClean="0"/>
              <a:t>08.09.2017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6224-7D59-49DE-BEDC-6070C12ECA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016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FBB8-0128-4AF1-A901-800575B08E9D}" type="datetimeFigureOut">
              <a:rPr lang="de-DE" smtClean="0"/>
              <a:t>08.09.2017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6224-7D59-49DE-BEDC-6070C12ECA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8382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FBB8-0128-4AF1-A901-800575B08E9D}" type="datetimeFigureOut">
              <a:rPr lang="de-DE" smtClean="0"/>
              <a:t>08.09.2017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6224-7D59-49DE-BEDC-6070C12ECA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7158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FBB8-0128-4AF1-A901-800575B08E9D}" type="datetimeFigureOut">
              <a:rPr lang="de-DE" smtClean="0"/>
              <a:t>08.09.2017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6224-7D59-49DE-BEDC-6070C12ECA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75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FBB8-0128-4AF1-A901-800575B08E9D}" type="datetimeFigureOut">
              <a:rPr lang="de-DE" smtClean="0"/>
              <a:t>08.09.2017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6224-7D59-49DE-BEDC-6070C12ECA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3502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5FBB8-0128-4AF1-A901-800575B08E9D}" type="datetimeFigureOut">
              <a:rPr lang="de-DE" smtClean="0"/>
              <a:t>08.09.2017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86224-7D59-49DE-BEDC-6070C12ECA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116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15FBB8-0128-4AF1-A901-800575B08E9D}" type="datetimeFigureOut">
              <a:rPr lang="de-DE" smtClean="0"/>
              <a:t>08.09.2017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86224-7D59-49DE-BEDC-6070C12ECA0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700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 Gemeindeumfrage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Welcher Wind weht?!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5742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Wie wichtig sind Ihnen folgende Angebote? </a:t>
            </a:r>
            <a:r>
              <a:rPr lang="de-DE" b="1" dirty="0" smtClean="0"/>
              <a:t>Kinder und Eltern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Männer</a:t>
            </a:r>
            <a:endParaRPr lang="de-DE" dirty="0"/>
          </a:p>
        </p:txBody>
      </p:sp>
      <p:graphicFrame>
        <p:nvGraphicFramePr>
          <p:cNvPr id="3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0850719"/>
              </p:ext>
            </p:extLst>
          </p:nvPr>
        </p:nvGraphicFramePr>
        <p:xfrm>
          <a:off x="323528" y="1844824"/>
          <a:ext cx="8424936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659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Wie wichtig sind Ihnen folgende Angebote? </a:t>
            </a:r>
            <a:r>
              <a:rPr lang="de-DE" b="1" dirty="0" smtClean="0"/>
              <a:t>Kinder und Eltern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Frauen</a:t>
            </a:r>
            <a:endParaRPr lang="de-DE" dirty="0"/>
          </a:p>
        </p:txBody>
      </p:sp>
      <p:graphicFrame>
        <p:nvGraphicFramePr>
          <p:cNvPr id="3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8509596"/>
              </p:ext>
            </p:extLst>
          </p:nvPr>
        </p:nvGraphicFramePr>
        <p:xfrm>
          <a:off x="251520" y="1916832"/>
          <a:ext cx="864096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52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Wie wichtig sind Ihnen folgende Angebote? </a:t>
            </a:r>
            <a:r>
              <a:rPr lang="de-DE" b="1" dirty="0" smtClean="0"/>
              <a:t>Jugendliche</a:t>
            </a:r>
            <a:endParaRPr lang="de-DE" dirty="0"/>
          </a:p>
        </p:txBody>
      </p:sp>
      <p:graphicFrame>
        <p:nvGraphicFramePr>
          <p:cNvPr id="3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4809598"/>
              </p:ext>
            </p:extLst>
          </p:nvPr>
        </p:nvGraphicFramePr>
        <p:xfrm>
          <a:off x="467544" y="1772817"/>
          <a:ext cx="8352927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320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Wie wichtig sind Ihnen folgende Angebote? </a:t>
            </a:r>
            <a:r>
              <a:rPr lang="de-DE" b="1" dirty="0" smtClean="0"/>
              <a:t>Jugendliche</a:t>
            </a:r>
            <a:br>
              <a:rPr lang="de-DE" b="1" dirty="0" smtClean="0"/>
            </a:br>
            <a:r>
              <a:rPr lang="de-DE" dirty="0" smtClean="0"/>
              <a:t>Männer</a:t>
            </a:r>
            <a:endParaRPr lang="de-DE" dirty="0"/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612744"/>
              </p:ext>
            </p:extLst>
          </p:nvPr>
        </p:nvGraphicFramePr>
        <p:xfrm>
          <a:off x="323528" y="1844825"/>
          <a:ext cx="8468047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934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Wie wichtig sind Ihnen folgende Angebote? </a:t>
            </a:r>
            <a:r>
              <a:rPr lang="de-DE" b="1" dirty="0" smtClean="0"/>
              <a:t>Jugendliche</a:t>
            </a:r>
            <a:br>
              <a:rPr lang="de-DE" b="1" dirty="0" smtClean="0"/>
            </a:br>
            <a:r>
              <a:rPr lang="de-DE" dirty="0" smtClean="0"/>
              <a:t>Frauen</a:t>
            </a:r>
            <a:endParaRPr lang="de-DE" dirty="0"/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4827303"/>
              </p:ext>
            </p:extLst>
          </p:nvPr>
        </p:nvGraphicFramePr>
        <p:xfrm>
          <a:off x="179512" y="1772817"/>
          <a:ext cx="8856983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23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Wie wichtig sind Ihnen folgende Angebote? </a:t>
            </a:r>
            <a:r>
              <a:rPr lang="de-DE" b="1" dirty="0" smtClean="0"/>
              <a:t>Erwachsene</a:t>
            </a:r>
            <a:br>
              <a:rPr lang="de-DE" b="1" dirty="0" smtClean="0"/>
            </a:br>
            <a:endParaRPr lang="de-DE" dirty="0"/>
          </a:p>
        </p:txBody>
      </p:sp>
      <p:graphicFrame>
        <p:nvGraphicFramePr>
          <p:cNvPr id="3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7465468"/>
              </p:ext>
            </p:extLst>
          </p:nvPr>
        </p:nvGraphicFramePr>
        <p:xfrm>
          <a:off x="251520" y="1268761"/>
          <a:ext cx="871296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9057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Wie wichtig sind Ihnen folgende Angebote? </a:t>
            </a:r>
            <a:r>
              <a:rPr lang="de-DE" b="1" dirty="0" smtClean="0"/>
              <a:t>Erwachsene</a:t>
            </a:r>
            <a:br>
              <a:rPr lang="de-DE" b="1" dirty="0" smtClean="0"/>
            </a:br>
            <a:r>
              <a:rPr lang="de-DE" dirty="0" smtClean="0"/>
              <a:t>Männer</a:t>
            </a:r>
            <a:endParaRPr lang="de-DE" dirty="0"/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4495521"/>
              </p:ext>
            </p:extLst>
          </p:nvPr>
        </p:nvGraphicFramePr>
        <p:xfrm>
          <a:off x="323528" y="1772816"/>
          <a:ext cx="8568952" cy="47525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5139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Wie wichtig sind Ihnen folgende Angebote? </a:t>
            </a:r>
            <a:r>
              <a:rPr lang="de-DE" b="1" dirty="0" smtClean="0"/>
              <a:t>Erwachsene</a:t>
            </a:r>
            <a:br>
              <a:rPr lang="de-DE" b="1" dirty="0" smtClean="0"/>
            </a:br>
            <a:r>
              <a:rPr lang="de-DE" dirty="0" smtClean="0"/>
              <a:t>Frauen</a:t>
            </a:r>
            <a:endParaRPr lang="de-DE" dirty="0"/>
          </a:p>
        </p:txBody>
      </p:sp>
      <p:graphicFrame>
        <p:nvGraphicFramePr>
          <p:cNvPr id="3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7483465"/>
              </p:ext>
            </p:extLst>
          </p:nvPr>
        </p:nvGraphicFramePr>
        <p:xfrm>
          <a:off x="179512" y="1844824"/>
          <a:ext cx="864096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4386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Wie wichtig sind Ihnen folgende Angebote? </a:t>
            </a:r>
            <a:r>
              <a:rPr lang="de-DE" b="1" dirty="0" smtClean="0"/>
              <a:t>Senioren</a:t>
            </a:r>
            <a:endParaRPr lang="de-DE" dirty="0"/>
          </a:p>
        </p:txBody>
      </p:sp>
      <p:graphicFrame>
        <p:nvGraphicFramePr>
          <p:cNvPr id="3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1732259"/>
              </p:ext>
            </p:extLst>
          </p:nvPr>
        </p:nvGraphicFramePr>
        <p:xfrm>
          <a:off x="251520" y="1556793"/>
          <a:ext cx="864096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4815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Wie wichtig sind Ihnen folgende Angebote? </a:t>
            </a:r>
            <a:r>
              <a:rPr lang="de-DE" b="1" dirty="0" smtClean="0"/>
              <a:t>Senioren</a:t>
            </a:r>
            <a:br>
              <a:rPr lang="de-DE" b="1" dirty="0" smtClean="0"/>
            </a:br>
            <a:r>
              <a:rPr lang="de-DE" dirty="0" smtClean="0"/>
              <a:t>Männer</a:t>
            </a:r>
            <a:endParaRPr lang="de-DE" dirty="0"/>
          </a:p>
        </p:txBody>
      </p:sp>
      <p:graphicFrame>
        <p:nvGraphicFramePr>
          <p:cNvPr id="3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074180"/>
              </p:ext>
            </p:extLst>
          </p:nvPr>
        </p:nvGraphicFramePr>
        <p:xfrm>
          <a:off x="179512" y="1772816"/>
          <a:ext cx="8712968" cy="4896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212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Auswertung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997152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Eckdaten:</a:t>
            </a:r>
          </a:p>
          <a:p>
            <a:pPr lvl="1"/>
            <a:r>
              <a:rPr lang="de-DE" dirty="0" smtClean="0"/>
              <a:t>168 Bögen wurden abgegeben</a:t>
            </a:r>
          </a:p>
          <a:p>
            <a:pPr lvl="2"/>
            <a:r>
              <a:rPr lang="de-DE" dirty="0" smtClean="0"/>
              <a:t>51 Männer und 117 Frauen</a:t>
            </a:r>
          </a:p>
          <a:p>
            <a:pPr lvl="1"/>
            <a:r>
              <a:rPr lang="de-DE" dirty="0" smtClean="0"/>
              <a:t>Männer: 4x 10-16 Jahre, 3x 16-25 Jahre,                        5x 26-35 Jahre, 15x 36-50 Jahre, 9x 51-65 Jahre,          15x über 65 Jahre</a:t>
            </a:r>
          </a:p>
          <a:p>
            <a:pPr lvl="1"/>
            <a:r>
              <a:rPr lang="de-DE" dirty="0" smtClean="0"/>
              <a:t>Frauen: 13x 10-16 Jahre, 9x 16-25 Jahre,                        8x 26-35 Jahre, 18x 36-50 Jahre, 26x 51-65 Jahre,       43x über 65 Jahre</a:t>
            </a:r>
          </a:p>
          <a:p>
            <a:pPr lvl="1"/>
            <a:r>
              <a:rPr lang="de-DE" dirty="0" smtClean="0"/>
              <a:t>153 Teilnehmer/innen sind evangelisch, 9 katholisch und 6 ausgetreten </a:t>
            </a:r>
          </a:p>
          <a:p>
            <a:pPr lvl="2"/>
            <a:r>
              <a:rPr lang="de-DE" dirty="0" smtClean="0"/>
              <a:t>Aufgrund dessen wird die Religion nicht als ausschlaggebendes Kriterium gewertet!</a:t>
            </a:r>
          </a:p>
        </p:txBody>
      </p:sp>
    </p:spTree>
    <p:extLst>
      <p:ext uri="{BB962C8B-B14F-4D97-AF65-F5344CB8AC3E}">
        <p14:creationId xmlns:p14="http://schemas.microsoft.com/office/powerpoint/2010/main" val="86793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Wie wichtig sind Ihnen folgende Angebote? </a:t>
            </a:r>
            <a:r>
              <a:rPr lang="de-DE" b="1" dirty="0" smtClean="0"/>
              <a:t>Senioren</a:t>
            </a:r>
            <a:br>
              <a:rPr lang="de-DE" b="1" dirty="0" smtClean="0"/>
            </a:br>
            <a:r>
              <a:rPr lang="de-DE" dirty="0" smtClean="0"/>
              <a:t>Frauen</a:t>
            </a:r>
            <a:endParaRPr lang="de-DE" dirty="0"/>
          </a:p>
        </p:txBody>
      </p:sp>
      <p:graphicFrame>
        <p:nvGraphicFramePr>
          <p:cNvPr id="3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1260469"/>
              </p:ext>
            </p:extLst>
          </p:nvPr>
        </p:nvGraphicFramePr>
        <p:xfrm>
          <a:off x="179512" y="1844825"/>
          <a:ext cx="8640960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6845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Was ist Ihnen am </a:t>
            </a:r>
            <a:r>
              <a:rPr lang="de-DE" dirty="0" err="1" smtClean="0"/>
              <a:t>Godi</a:t>
            </a:r>
            <a:r>
              <a:rPr lang="de-DE" dirty="0" smtClean="0"/>
              <a:t> besonders wichtig?</a:t>
            </a:r>
            <a:endParaRPr lang="de-DE" dirty="0"/>
          </a:p>
        </p:txBody>
      </p:sp>
      <p:graphicFrame>
        <p:nvGraphicFramePr>
          <p:cNvPr id="3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9327529"/>
              </p:ext>
            </p:extLst>
          </p:nvPr>
        </p:nvGraphicFramePr>
        <p:xfrm>
          <a:off x="251520" y="1772817"/>
          <a:ext cx="856895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3081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Was ist Ihnen am </a:t>
            </a:r>
            <a:r>
              <a:rPr lang="de-DE" dirty="0" err="1" smtClean="0"/>
              <a:t>Godi</a:t>
            </a:r>
            <a:r>
              <a:rPr lang="de-DE" dirty="0" smtClean="0"/>
              <a:t> besonders wichtig?</a:t>
            </a:r>
            <a:br>
              <a:rPr lang="de-DE" dirty="0" smtClean="0"/>
            </a:br>
            <a:r>
              <a:rPr lang="de-DE" dirty="0" smtClean="0"/>
              <a:t>Männer</a:t>
            </a:r>
            <a:endParaRPr lang="de-DE" dirty="0"/>
          </a:p>
        </p:txBody>
      </p:sp>
      <p:graphicFrame>
        <p:nvGraphicFramePr>
          <p:cNvPr id="3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5386917"/>
              </p:ext>
            </p:extLst>
          </p:nvPr>
        </p:nvGraphicFramePr>
        <p:xfrm>
          <a:off x="323528" y="1916832"/>
          <a:ext cx="8496943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7285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Was ist Ihnen am </a:t>
            </a:r>
            <a:r>
              <a:rPr lang="de-DE" dirty="0" err="1" smtClean="0"/>
              <a:t>Godi</a:t>
            </a:r>
            <a:r>
              <a:rPr lang="de-DE" dirty="0" smtClean="0"/>
              <a:t> besonders wichtig?</a:t>
            </a:r>
            <a:br>
              <a:rPr lang="de-DE" dirty="0" smtClean="0"/>
            </a:br>
            <a:r>
              <a:rPr lang="de-DE" dirty="0" smtClean="0"/>
              <a:t>Frauen</a:t>
            </a:r>
            <a:endParaRPr lang="de-DE" dirty="0"/>
          </a:p>
        </p:txBody>
      </p:sp>
      <p:graphicFrame>
        <p:nvGraphicFramePr>
          <p:cNvPr id="3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2946429"/>
              </p:ext>
            </p:extLst>
          </p:nvPr>
        </p:nvGraphicFramePr>
        <p:xfrm>
          <a:off x="179512" y="1844824"/>
          <a:ext cx="871296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046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Wie soll Ihrer Meinung nach die Pfarrerin sein?</a:t>
            </a:r>
            <a:endParaRPr lang="de-DE" dirty="0"/>
          </a:p>
        </p:txBody>
      </p:sp>
      <p:graphicFrame>
        <p:nvGraphicFramePr>
          <p:cNvPr id="3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2969540"/>
              </p:ext>
            </p:extLst>
          </p:nvPr>
        </p:nvGraphicFramePr>
        <p:xfrm>
          <a:off x="251520" y="1628800"/>
          <a:ext cx="856895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038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Wie soll Ihrer Meinung nach die Pfarrerin sein?</a:t>
            </a:r>
            <a:br>
              <a:rPr lang="de-DE" dirty="0" smtClean="0"/>
            </a:br>
            <a:r>
              <a:rPr lang="de-DE" dirty="0" smtClean="0"/>
              <a:t>Männer</a:t>
            </a:r>
            <a:endParaRPr lang="de-DE" dirty="0"/>
          </a:p>
        </p:txBody>
      </p:sp>
      <p:graphicFrame>
        <p:nvGraphicFramePr>
          <p:cNvPr id="3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6333046"/>
              </p:ext>
            </p:extLst>
          </p:nvPr>
        </p:nvGraphicFramePr>
        <p:xfrm>
          <a:off x="179512" y="1844824"/>
          <a:ext cx="878497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749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Wie soll Ihrer Meinung nach die Pfarrerin sein?</a:t>
            </a:r>
            <a:br>
              <a:rPr lang="de-DE" dirty="0" smtClean="0"/>
            </a:br>
            <a:r>
              <a:rPr lang="de-DE" dirty="0" smtClean="0"/>
              <a:t>Frauen</a:t>
            </a:r>
            <a:endParaRPr lang="de-DE" dirty="0"/>
          </a:p>
        </p:txBody>
      </p:sp>
      <p:graphicFrame>
        <p:nvGraphicFramePr>
          <p:cNvPr id="3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8737244"/>
              </p:ext>
            </p:extLst>
          </p:nvPr>
        </p:nvGraphicFramePr>
        <p:xfrm>
          <a:off x="179512" y="1916832"/>
          <a:ext cx="8712967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6231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Wie oft im Jahr besuchen sie eine kirchliche Veranstaltung</a:t>
            </a:r>
            <a:endParaRPr lang="de-DE" dirty="0"/>
          </a:p>
        </p:txBody>
      </p:sp>
      <p:graphicFrame>
        <p:nvGraphicFramePr>
          <p:cNvPr id="3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0716626"/>
              </p:ext>
            </p:extLst>
          </p:nvPr>
        </p:nvGraphicFramePr>
        <p:xfrm>
          <a:off x="395536" y="1556792"/>
          <a:ext cx="849694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389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Godi</a:t>
            </a:r>
            <a:r>
              <a:rPr lang="de-DE" dirty="0" smtClean="0"/>
              <a:t> mit welchem Schwerpunkt besuchen Sie? Was ist Ihnen am </a:t>
            </a:r>
            <a:r>
              <a:rPr lang="de-DE" dirty="0" err="1" smtClean="0"/>
              <a:t>Godi</a:t>
            </a:r>
            <a:r>
              <a:rPr lang="de-DE" dirty="0" smtClean="0"/>
              <a:t> besonders wichtig?</a:t>
            </a:r>
            <a:endParaRPr lang="de-DE" dirty="0"/>
          </a:p>
        </p:txBody>
      </p:sp>
      <p:graphicFrame>
        <p:nvGraphicFramePr>
          <p:cNvPr id="3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9946063"/>
              </p:ext>
            </p:extLst>
          </p:nvPr>
        </p:nvGraphicFramePr>
        <p:xfrm>
          <a:off x="107504" y="1844824"/>
          <a:ext cx="8856984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8328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In welcher Situation wünschen Sie sich Kontakt zur Pfarrerin?</a:t>
            </a:r>
            <a:endParaRPr lang="de-DE" dirty="0"/>
          </a:p>
        </p:txBody>
      </p:sp>
      <p:graphicFrame>
        <p:nvGraphicFramePr>
          <p:cNvPr id="3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7099828"/>
              </p:ext>
            </p:extLst>
          </p:nvPr>
        </p:nvGraphicFramePr>
        <p:xfrm>
          <a:off x="107504" y="1628800"/>
          <a:ext cx="8856983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398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Was ist wichtig für Sie?</a:t>
            </a:r>
            <a:endParaRPr lang="de-DE" dirty="0"/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3392258"/>
              </p:ext>
            </p:extLst>
          </p:nvPr>
        </p:nvGraphicFramePr>
        <p:xfrm>
          <a:off x="323528" y="1340768"/>
          <a:ext cx="842493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903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Wo und wie würden Sie am liebsten ein Gespräch mit der Pfarrerin führen?</a:t>
            </a:r>
            <a:endParaRPr lang="de-DE" dirty="0"/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4968761"/>
              </p:ext>
            </p:extLst>
          </p:nvPr>
        </p:nvGraphicFramePr>
        <p:xfrm>
          <a:off x="251520" y="1556792"/>
          <a:ext cx="864096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9853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Woher bekommen Sie Infos über stattfindende Aktionen?</a:t>
            </a:r>
            <a:endParaRPr lang="de-DE" dirty="0"/>
          </a:p>
        </p:txBody>
      </p:sp>
      <p:graphicFrame>
        <p:nvGraphicFramePr>
          <p:cNvPr id="3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0315590"/>
              </p:ext>
            </p:extLst>
          </p:nvPr>
        </p:nvGraphicFramePr>
        <p:xfrm>
          <a:off x="107504" y="1556792"/>
          <a:ext cx="885698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770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Worüber würden sie sich mehr Informationen wünschen?</a:t>
            </a:r>
            <a:endParaRPr lang="de-DE" dirty="0"/>
          </a:p>
        </p:txBody>
      </p:sp>
      <p:graphicFrame>
        <p:nvGraphicFramePr>
          <p:cNvPr id="3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8369673"/>
              </p:ext>
            </p:extLst>
          </p:nvPr>
        </p:nvGraphicFramePr>
        <p:xfrm>
          <a:off x="179512" y="1628800"/>
          <a:ext cx="8784976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7156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38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04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1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83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Ideen aus der Gemeinde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de-DE" dirty="0" smtClean="0"/>
              <a:t>Mehr Bibelkreisarbeit, Taufen auch im Erwachsenenalter, Alphakurs</a:t>
            </a:r>
          </a:p>
          <a:p>
            <a:pPr>
              <a:buFontTx/>
              <a:buChar char="-"/>
            </a:pPr>
            <a:r>
              <a:rPr lang="de-DE" dirty="0" smtClean="0"/>
              <a:t>Kindergottesdienste, Jugendband, Weihnachtsfeier für Alleinstehende</a:t>
            </a:r>
          </a:p>
          <a:p>
            <a:pPr>
              <a:buFontTx/>
              <a:buChar char="-"/>
            </a:pPr>
            <a:r>
              <a:rPr lang="de-DE" dirty="0" smtClean="0"/>
              <a:t>Gottesdienst um 18 Uhr</a:t>
            </a:r>
          </a:p>
          <a:p>
            <a:pPr>
              <a:buFontTx/>
              <a:buChar char="-"/>
            </a:pPr>
            <a:r>
              <a:rPr lang="de-DE" dirty="0" smtClean="0"/>
              <a:t>Mehr Gemeindefeste</a:t>
            </a:r>
          </a:p>
          <a:p>
            <a:pPr>
              <a:buFontTx/>
              <a:buChar char="-"/>
            </a:pPr>
            <a:r>
              <a:rPr lang="de-DE" dirty="0" smtClean="0"/>
              <a:t>Eine aktuelle Homepage, einen Gemeindebrief alle 3 Monate</a:t>
            </a:r>
          </a:p>
          <a:p>
            <a:pPr>
              <a:buFontTx/>
              <a:buChar char="-"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54301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Wünsche, Anregungen, Kritik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Gestaltung der Homepage</a:t>
            </a:r>
          </a:p>
          <a:p>
            <a:r>
              <a:rPr lang="de-DE" dirty="0" smtClean="0"/>
              <a:t>Behindertengerechter Zugang zur Kirche</a:t>
            </a:r>
          </a:p>
          <a:p>
            <a:r>
              <a:rPr lang="de-DE" dirty="0" smtClean="0"/>
              <a:t>Seniorennachmittag/-tag</a:t>
            </a:r>
          </a:p>
          <a:p>
            <a:r>
              <a:rPr lang="de-DE" dirty="0" smtClean="0"/>
              <a:t>Andere Öffnungszeiten z.B. 11 Uhr</a:t>
            </a:r>
          </a:p>
          <a:p>
            <a:r>
              <a:rPr lang="de-DE" dirty="0" smtClean="0"/>
              <a:t>Mehr Zusammenarbeit mit Kindergarten/Schule</a:t>
            </a:r>
          </a:p>
          <a:p>
            <a:r>
              <a:rPr lang="de-DE" dirty="0" smtClean="0"/>
              <a:t>Zeitgemäße/farbenfrohe Gottesdienste</a:t>
            </a:r>
          </a:p>
          <a:p>
            <a:r>
              <a:rPr lang="de-DE" dirty="0" smtClean="0"/>
              <a:t>Mehr von der Kanzel predigen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4075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Was ist wichtig für Sie?</a:t>
            </a:r>
            <a:br>
              <a:rPr lang="de-DE" dirty="0" smtClean="0"/>
            </a:br>
            <a:r>
              <a:rPr lang="de-DE" dirty="0" smtClean="0"/>
              <a:t>Männer</a:t>
            </a:r>
            <a:endParaRPr lang="de-DE" dirty="0"/>
          </a:p>
        </p:txBody>
      </p:sp>
      <p:graphicFrame>
        <p:nvGraphicFramePr>
          <p:cNvPr id="3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6446399"/>
              </p:ext>
            </p:extLst>
          </p:nvPr>
        </p:nvGraphicFramePr>
        <p:xfrm>
          <a:off x="467544" y="1556792"/>
          <a:ext cx="825767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6911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Erkenntnisse/Überlegungen/Fragen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de-DE" dirty="0" smtClean="0"/>
              <a:t>Je älter, desto wichtiger die Religion</a:t>
            </a:r>
          </a:p>
          <a:p>
            <a:pPr lvl="1"/>
            <a:r>
              <a:rPr lang="de-DE" dirty="0" smtClean="0"/>
              <a:t>Bleibt das in Zukunft so? </a:t>
            </a:r>
          </a:p>
          <a:p>
            <a:r>
              <a:rPr lang="de-DE" dirty="0" smtClean="0"/>
              <a:t>Erwachsenenarbeit wird als wichtigster Punkt angesehen</a:t>
            </a:r>
          </a:p>
          <a:p>
            <a:pPr lvl="1"/>
            <a:r>
              <a:rPr lang="de-DE" dirty="0" smtClean="0"/>
              <a:t>Schwierige Altersgruppe?!</a:t>
            </a:r>
          </a:p>
          <a:p>
            <a:pPr lvl="1"/>
            <a:r>
              <a:rPr lang="de-DE" dirty="0" smtClean="0"/>
              <a:t>Ergebnis: Ausflüge o.ä. wäre das eine Möglichkeit? Ist Kirche „</a:t>
            </a:r>
            <a:r>
              <a:rPr lang="de-DE" dirty="0" err="1" smtClean="0"/>
              <a:t>entertainment</a:t>
            </a:r>
            <a:r>
              <a:rPr lang="de-DE" dirty="0" smtClean="0"/>
              <a:t>“?</a:t>
            </a:r>
          </a:p>
          <a:p>
            <a:pPr lvl="1"/>
            <a:r>
              <a:rPr lang="de-DE" dirty="0" smtClean="0"/>
              <a:t>Angebote für Alleinlebende – Nische?</a:t>
            </a:r>
          </a:p>
          <a:p>
            <a:r>
              <a:rPr lang="de-DE" dirty="0" smtClean="0"/>
              <a:t>Gerade die regelmäßigen Angebote für Senioren werden gut angenommen und wertgeschätzt</a:t>
            </a:r>
          </a:p>
          <a:p>
            <a:pPr lvl="1"/>
            <a:r>
              <a:rPr lang="de-DE" dirty="0" smtClean="0"/>
              <a:t>Wo liegt das Problem bei allen anderen Generationen?</a:t>
            </a:r>
          </a:p>
          <a:p>
            <a:r>
              <a:rPr lang="de-DE" dirty="0" smtClean="0"/>
              <a:t>Kinderarbeit wird generell als wichtiger Faktor gesehen und ein breitgefächertes Angebot ist gewünscht</a:t>
            </a:r>
          </a:p>
          <a:p>
            <a:pPr lvl="1"/>
            <a:r>
              <a:rPr lang="de-DE" dirty="0" smtClean="0"/>
              <a:t>Genaue Potentialanalyse für effizientes Arbeiten und Struktur?!</a:t>
            </a:r>
          </a:p>
          <a:p>
            <a:r>
              <a:rPr lang="de-DE" dirty="0" smtClean="0"/>
              <a:t>Jugendliche: Freizeit, regelmäßige Angebote und Seelsorge als Hauptpunkte</a:t>
            </a:r>
          </a:p>
          <a:p>
            <a:pPr lvl="1"/>
            <a:r>
              <a:rPr lang="de-DE" dirty="0" smtClean="0"/>
              <a:t>Gibt es da eine Nachfrage? Welches potential hat diese Gruppe?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4764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Erkenntnisse/Überlegungen/Fragen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 Senioren: breites Angebot und großflächiger Bedarf </a:t>
            </a:r>
          </a:p>
          <a:p>
            <a:pPr lvl="1"/>
            <a:r>
              <a:rPr lang="de-DE" dirty="0" smtClean="0"/>
              <a:t>Ähnlich wie bei Kinderarbeit – Potentialanalyse, für mehr Effizienz?!</a:t>
            </a:r>
          </a:p>
          <a:p>
            <a:r>
              <a:rPr lang="de-DE" dirty="0" smtClean="0"/>
              <a:t>Entertainment und </a:t>
            </a:r>
            <a:r>
              <a:rPr lang="de-DE" dirty="0" err="1" smtClean="0"/>
              <a:t>Feiertagsgodis</a:t>
            </a:r>
            <a:r>
              <a:rPr lang="de-DE" dirty="0" smtClean="0"/>
              <a:t> bevorzugt</a:t>
            </a:r>
          </a:p>
          <a:p>
            <a:pPr lvl="1"/>
            <a:r>
              <a:rPr lang="de-DE" dirty="0" smtClean="0"/>
              <a:t>Tradition vs. Unterhaltungsprogramm – welchen Standpunkt vertreten wird?</a:t>
            </a:r>
          </a:p>
          <a:p>
            <a:r>
              <a:rPr lang="de-DE" dirty="0" smtClean="0"/>
              <a:t>Gottesdienst ein Ort der Begegnung, Elemente des </a:t>
            </a:r>
            <a:r>
              <a:rPr lang="de-DE" dirty="0" err="1" smtClean="0"/>
              <a:t>Godis</a:t>
            </a:r>
            <a:r>
              <a:rPr lang="de-DE" dirty="0" smtClean="0"/>
              <a:t> werden wertgeschätzt</a:t>
            </a:r>
          </a:p>
          <a:p>
            <a:pPr lvl="1"/>
            <a:r>
              <a:rPr lang="de-DE" dirty="0" smtClean="0"/>
              <a:t>Kirchenkaffee eher unwichtig – eher Kirchenvorstandskaffee?!</a:t>
            </a:r>
          </a:p>
        </p:txBody>
      </p:sp>
    </p:spTree>
    <p:extLst>
      <p:ext uri="{BB962C8B-B14F-4D97-AF65-F5344CB8AC3E}">
        <p14:creationId xmlns:p14="http://schemas.microsoft.com/office/powerpoint/2010/main" val="316746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Erkenntnisse/Überlegungen/Fragen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de-DE" dirty="0" smtClean="0"/>
              <a:t>Kontakt zur Pfarrerin gewünscht bei Trauer und Not, Seelsorge und </a:t>
            </a:r>
            <a:r>
              <a:rPr lang="de-DE" dirty="0" err="1" smtClean="0"/>
              <a:t>kirchl</a:t>
            </a:r>
            <a:r>
              <a:rPr lang="de-DE" dirty="0" smtClean="0"/>
              <a:t>. Veranstaltungen </a:t>
            </a:r>
          </a:p>
          <a:p>
            <a:pPr lvl="1"/>
            <a:r>
              <a:rPr lang="de-DE" dirty="0" smtClean="0"/>
              <a:t>Wird erfüllt</a:t>
            </a:r>
          </a:p>
          <a:p>
            <a:pPr lvl="1"/>
            <a:r>
              <a:rPr lang="de-DE" dirty="0" smtClean="0"/>
              <a:t>Erreichbarkeit „rund um die Uhr“ kaum gefordert</a:t>
            </a:r>
          </a:p>
          <a:p>
            <a:pPr lvl="1"/>
            <a:r>
              <a:rPr lang="de-DE" dirty="0" smtClean="0"/>
              <a:t>Ab 50+ vor allem der Kontakt zu Pfarrerin gewünscht – liegt es an der Generation oder am Alter?</a:t>
            </a:r>
          </a:p>
          <a:p>
            <a:pPr lvl="2"/>
            <a:r>
              <a:rPr lang="de-DE" dirty="0" smtClean="0"/>
              <a:t> Spaziergang und Pfarrhaus – am häufigsten genannt, je älter desto wichtiger der Hausbesuch</a:t>
            </a:r>
          </a:p>
          <a:p>
            <a:pPr lvl="2"/>
            <a:r>
              <a:rPr lang="de-DE" dirty="0" smtClean="0"/>
              <a:t>Geburtstagsbesuch wenig </a:t>
            </a:r>
            <a:r>
              <a:rPr lang="de-DE" dirty="0" err="1" smtClean="0"/>
              <a:t>relevanz</a:t>
            </a:r>
            <a:endParaRPr lang="de-DE" dirty="0" smtClean="0"/>
          </a:p>
          <a:p>
            <a:pPr marL="914400" lvl="2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14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Erkenntnisse/Überlegungen/Fragen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Informationen:</a:t>
            </a:r>
          </a:p>
          <a:p>
            <a:pPr lvl="1"/>
            <a:r>
              <a:rPr lang="de-DE" dirty="0" smtClean="0"/>
              <a:t>Blickpunkt ist wichtigstes Medium – weiter Ausbauen?</a:t>
            </a:r>
          </a:p>
          <a:p>
            <a:pPr lvl="1"/>
            <a:r>
              <a:rPr lang="de-DE" dirty="0" smtClean="0"/>
              <a:t>Mund zu Mund ist ebenfalls enorm wichtig</a:t>
            </a:r>
          </a:p>
          <a:p>
            <a:pPr lvl="1"/>
            <a:r>
              <a:rPr lang="de-DE" dirty="0" smtClean="0"/>
              <a:t>Homepage geht unter wie kann man diese attraktiver machen?</a:t>
            </a:r>
          </a:p>
          <a:p>
            <a:r>
              <a:rPr lang="de-DE" dirty="0" smtClean="0"/>
              <a:t>Durchgehend ein starkes Interesse an den Aktivitäten der KG </a:t>
            </a:r>
          </a:p>
          <a:p>
            <a:pPr lvl="1"/>
            <a:r>
              <a:rPr lang="de-DE" dirty="0" smtClean="0"/>
              <a:t>Mehr Informationen im Voraus? Berichte über Veranstaltungen? Quartalsberichte? Usw. </a:t>
            </a:r>
          </a:p>
          <a:p>
            <a:pPr lvl="1"/>
            <a:r>
              <a:rPr lang="de-DE" dirty="0" smtClean="0"/>
              <a:t>Warum so wenige interessiert an Anschüssen? Zu Unbekannt?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865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Was ist wichtig für Sie?</a:t>
            </a:r>
            <a:br>
              <a:rPr lang="de-DE" dirty="0" smtClean="0"/>
            </a:br>
            <a:r>
              <a:rPr lang="de-DE" dirty="0" smtClean="0"/>
              <a:t>Frauen</a:t>
            </a:r>
            <a:endParaRPr lang="de-DE" dirty="0"/>
          </a:p>
        </p:txBody>
      </p:sp>
      <p:graphicFrame>
        <p:nvGraphicFramePr>
          <p:cNvPr id="3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006922"/>
              </p:ext>
            </p:extLst>
          </p:nvPr>
        </p:nvGraphicFramePr>
        <p:xfrm>
          <a:off x="611560" y="1484784"/>
          <a:ext cx="7920880" cy="5040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38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Wie wichtig sind Ihnen folgende Bereiche der KG?</a:t>
            </a:r>
            <a:endParaRPr lang="de-DE" dirty="0"/>
          </a:p>
        </p:txBody>
      </p:sp>
      <p:graphicFrame>
        <p:nvGraphicFramePr>
          <p:cNvPr id="4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1462119"/>
              </p:ext>
            </p:extLst>
          </p:nvPr>
        </p:nvGraphicFramePr>
        <p:xfrm>
          <a:off x="107504" y="1484784"/>
          <a:ext cx="885698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9225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Wie wichtig sind Ihnen folgende Bereiche der KG?</a:t>
            </a:r>
            <a:br>
              <a:rPr lang="de-DE" dirty="0" smtClean="0"/>
            </a:br>
            <a:r>
              <a:rPr lang="de-DE" dirty="0" smtClean="0"/>
              <a:t>Männer</a:t>
            </a:r>
            <a:endParaRPr lang="de-DE" dirty="0"/>
          </a:p>
        </p:txBody>
      </p:sp>
      <p:graphicFrame>
        <p:nvGraphicFramePr>
          <p:cNvPr id="3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0567413"/>
              </p:ext>
            </p:extLst>
          </p:nvPr>
        </p:nvGraphicFramePr>
        <p:xfrm>
          <a:off x="611560" y="1844824"/>
          <a:ext cx="8280919" cy="468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031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Wie wichtig sind Ihnen folgende Bereiche der KG?</a:t>
            </a:r>
            <a:br>
              <a:rPr lang="de-DE" dirty="0" smtClean="0"/>
            </a:br>
            <a:r>
              <a:rPr lang="de-DE" dirty="0" smtClean="0"/>
              <a:t>Frauen</a:t>
            </a:r>
            <a:endParaRPr lang="de-DE" dirty="0"/>
          </a:p>
        </p:txBody>
      </p:sp>
      <p:graphicFrame>
        <p:nvGraphicFramePr>
          <p:cNvPr id="3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7931602"/>
              </p:ext>
            </p:extLst>
          </p:nvPr>
        </p:nvGraphicFramePr>
        <p:xfrm>
          <a:off x="539552" y="1916832"/>
          <a:ext cx="8424936" cy="4464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402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smtClean="0"/>
              <a:t>Wie wichtig sind Ihnen folgende Angebote? </a:t>
            </a:r>
            <a:r>
              <a:rPr lang="de-DE" b="1" dirty="0" smtClean="0"/>
              <a:t>Kinder und Eltern</a:t>
            </a:r>
            <a:br>
              <a:rPr lang="de-DE" b="1" dirty="0" smtClean="0"/>
            </a:br>
            <a:endParaRPr lang="de-DE" b="1" dirty="0"/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0383746"/>
              </p:ext>
            </p:extLst>
          </p:nvPr>
        </p:nvGraphicFramePr>
        <p:xfrm>
          <a:off x="467544" y="1988840"/>
          <a:ext cx="8496943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612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736</Words>
  <Application>Microsoft Office PowerPoint</Application>
  <PresentationFormat>Bildschirmpräsentation (4:3)</PresentationFormat>
  <Paragraphs>132</Paragraphs>
  <Slides>43</Slides>
  <Notes>43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44" baseType="lpstr">
      <vt:lpstr>Larissa</vt:lpstr>
      <vt:lpstr> Gemeindeumfrage</vt:lpstr>
      <vt:lpstr>Auswertung </vt:lpstr>
      <vt:lpstr>Was ist wichtig für Sie?</vt:lpstr>
      <vt:lpstr>Was ist wichtig für Sie? Männer</vt:lpstr>
      <vt:lpstr>Was ist wichtig für Sie? Frauen</vt:lpstr>
      <vt:lpstr>Wie wichtig sind Ihnen folgende Bereiche der KG?</vt:lpstr>
      <vt:lpstr>Wie wichtig sind Ihnen folgende Bereiche der KG? Männer</vt:lpstr>
      <vt:lpstr>Wie wichtig sind Ihnen folgende Bereiche der KG? Frauen</vt:lpstr>
      <vt:lpstr>  Wie wichtig sind Ihnen folgende Angebote? Kinder und Eltern </vt:lpstr>
      <vt:lpstr>Wie wichtig sind Ihnen folgende Angebote? Kinder und Eltern Männer</vt:lpstr>
      <vt:lpstr>Wie wichtig sind Ihnen folgende Angebote? Kinder und Eltern Frauen</vt:lpstr>
      <vt:lpstr>Wie wichtig sind Ihnen folgende Angebote? Jugendliche</vt:lpstr>
      <vt:lpstr>Wie wichtig sind Ihnen folgende Angebote? Jugendliche Männer</vt:lpstr>
      <vt:lpstr>Wie wichtig sind Ihnen folgende Angebote? Jugendliche Frauen</vt:lpstr>
      <vt:lpstr>Wie wichtig sind Ihnen folgende Angebote? Erwachsene </vt:lpstr>
      <vt:lpstr>Wie wichtig sind Ihnen folgende Angebote? Erwachsene Männer</vt:lpstr>
      <vt:lpstr>Wie wichtig sind Ihnen folgende Angebote? Erwachsene Frauen</vt:lpstr>
      <vt:lpstr>Wie wichtig sind Ihnen folgende Angebote? Senioren</vt:lpstr>
      <vt:lpstr>Wie wichtig sind Ihnen folgende Angebote? Senioren Männer</vt:lpstr>
      <vt:lpstr>Wie wichtig sind Ihnen folgende Angebote? Senioren Frauen</vt:lpstr>
      <vt:lpstr>Was ist Ihnen am Godi besonders wichtig?</vt:lpstr>
      <vt:lpstr>Was ist Ihnen am Godi besonders wichtig? Männer</vt:lpstr>
      <vt:lpstr>Was ist Ihnen am Godi besonders wichtig? Frauen</vt:lpstr>
      <vt:lpstr>Wie soll Ihrer Meinung nach die Pfarrerin sein?</vt:lpstr>
      <vt:lpstr>Wie soll Ihrer Meinung nach die Pfarrerin sein? Männer</vt:lpstr>
      <vt:lpstr>Wie soll Ihrer Meinung nach die Pfarrerin sein? Frauen</vt:lpstr>
      <vt:lpstr>Wie oft im Jahr besuchen sie eine kirchliche Veranstaltung</vt:lpstr>
      <vt:lpstr>Godi mit welchem Schwerpunkt besuchen Sie? Was ist Ihnen am Godi besonders wichtig?</vt:lpstr>
      <vt:lpstr>In welcher Situation wünschen Sie sich Kontakt zur Pfarrerin?</vt:lpstr>
      <vt:lpstr>Wo und wie würden Sie am liebsten ein Gespräch mit der Pfarrerin führen?</vt:lpstr>
      <vt:lpstr>Woher bekommen Sie Infos über stattfindende Aktionen?</vt:lpstr>
      <vt:lpstr>Worüber würden sie sich mehr Informationen wünschen?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Ideen aus der Gemeinde</vt:lpstr>
      <vt:lpstr>Wünsche, Anregungen, Kritik</vt:lpstr>
      <vt:lpstr>Erkenntnisse/Überlegungen/Fragen</vt:lpstr>
      <vt:lpstr>Erkenntnisse/Überlegungen/Fragen</vt:lpstr>
      <vt:lpstr>Erkenntnisse/Überlegungen/Fragen</vt:lpstr>
      <vt:lpstr>Erkenntnisse/Überlegungen/Fragen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Gemeindeumfrage</dc:title>
  <dc:creator>Jessica Kickstein</dc:creator>
  <cp:lastModifiedBy>Jessica Kickstein</cp:lastModifiedBy>
  <cp:revision>27</cp:revision>
  <cp:lastPrinted>2017-09-08T12:04:39Z</cp:lastPrinted>
  <dcterms:created xsi:type="dcterms:W3CDTF">2017-09-07T14:54:27Z</dcterms:created>
  <dcterms:modified xsi:type="dcterms:W3CDTF">2017-09-12T05:03:25Z</dcterms:modified>
</cp:coreProperties>
</file>